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drawings/drawing3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drawings/drawing4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4.xml" ContentType="application/vnd.openxmlformats-officedocument.themeOverrid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5.xml" ContentType="application/vnd.openxmlformats-officedocument.themeOverride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7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6.xml" ContentType="application/vnd.openxmlformats-officedocument.themeOverride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9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7.xml" ContentType="application/vnd.openxmlformats-officedocument.themeOverride+xml"/>
  <Override PartName="/ppt/drawings/drawing10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8.xml" ContentType="application/vnd.openxmlformats-officedocument.themeOverride+xml"/>
  <Override PartName="/ppt/drawings/drawing11.xml" ContentType="application/vnd.openxmlformats-officedocument.drawingml.chartshapes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9.xml" ContentType="application/vnd.openxmlformats-officedocument.themeOverride+xml"/>
  <Override PartName="/ppt/drawings/drawing12.xml" ContentType="application/vnd.openxmlformats-officedocument.drawingml.chartshapes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0.xml" ContentType="application/vnd.openxmlformats-officedocument.themeOverride+xml"/>
  <Override PartName="/ppt/drawings/drawing13.xml" ContentType="application/vnd.openxmlformats-officedocument.drawingml.chartshape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4"/>
    <p:sldMasterId id="2147483679" r:id="rId5"/>
  </p:sldMasterIdLst>
  <p:notesMasterIdLst>
    <p:notesMasterId r:id="rId28"/>
  </p:notesMasterIdLst>
  <p:sldIdLst>
    <p:sldId id="264" r:id="rId6"/>
    <p:sldId id="269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70" r:id="rId17"/>
    <p:sldId id="281" r:id="rId18"/>
    <p:sldId id="282" r:id="rId19"/>
    <p:sldId id="283" r:id="rId20"/>
    <p:sldId id="284" r:id="rId21"/>
    <p:sldId id="285" r:id="rId22"/>
    <p:sldId id="286" r:id="rId23"/>
    <p:sldId id="2147474744" r:id="rId24"/>
    <p:sldId id="289" r:id="rId25"/>
    <p:sldId id="290" r:id="rId26"/>
    <p:sldId id="291" r:id="rId27"/>
  </p:sldIdLst>
  <p:sldSz cx="9180513" cy="5143500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1" userDrawn="1">
          <p15:clr>
            <a:srgbClr val="A4A3A4"/>
          </p15:clr>
        </p15:guide>
        <p15:guide id="2" pos="552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A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20085A-6D73-417F-9ACB-B85E35BBE5A3}">
  <a:tblStyle styleId="{B320085A-6D73-417F-9ACB-B85E35BBE5A3}" styleName="Custom DC Studi e Ricerche">
    <a:wholeTbl>
      <a:tcTxStyle>
        <a:fontRef idx="minor">
          <a:scrgbClr r="0" g="0" b="0"/>
        </a:fontRef>
        <a:schemeClr val="accent5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000" cmpd="sng">
              <a:solidFill>
                <a:srgbClr val="406B9B"/>
              </a:solidFill>
            </a:ln>
          </a:top>
          <a:bottom>
            <a:ln w="25000" cmpd="sng">
              <a:solidFill>
                <a:srgbClr val="406B9B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ff">
        <a:fontRef idx="minor">
          <a:scrgbClr r="0" g="0" b="0"/>
        </a:fontRef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25000" cmpd="sng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rgbClr val="406B9B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8983" autoAdjust="0"/>
  </p:normalViewPr>
  <p:slideViewPr>
    <p:cSldViewPr snapToGrid="0" showGuides="1">
      <p:cViewPr varScale="1">
        <p:scale>
          <a:sx n="114" d="100"/>
          <a:sy n="114" d="100"/>
        </p:scale>
        <p:origin x="744" y="318"/>
      </p:cViewPr>
      <p:guideLst>
        <p:guide orient="horz" pos="191"/>
        <p:guide pos="55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9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irezioni.intesasanpaolo.com/s/0106658/rDocs/MacroFixIncRes/Macroeconomia/Stati%20Uniti/commercio%20estero/Guerra%20commerciale%20Trump/TBL%20Data%20September%204%20Tariff%20Update%2020250904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10.xml"/><Relationship Id="rId1" Type="http://schemas.microsoft.com/office/2011/relationships/chartStyle" Target="style10.xml"/><Relationship Id="rId5" Type="http://schemas.openxmlformats.org/officeDocument/2006/relationships/chartUserShapes" Target="../drawings/drawing10.xml"/><Relationship Id="rId4" Type="http://schemas.openxmlformats.org/officeDocument/2006/relationships/oleObject" Target="https://direzioni.intesasanpaolo.com/s/0106658/Rdocs/MacroFixIncRes/Macroeconomia/Areaeuro/Italia/Finanza%20pubblica/PNRR/Relazione%20semestre%20luglio%202024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11.xml"/><Relationship Id="rId1" Type="http://schemas.microsoft.com/office/2011/relationships/chartStyle" Target="style11.xml"/><Relationship Id="rId5" Type="http://schemas.openxmlformats.org/officeDocument/2006/relationships/chartUserShapes" Target="../drawings/drawing11.xml"/><Relationship Id="rId4" Type="http://schemas.openxmlformats.org/officeDocument/2006/relationships/oleObject" Target="https://direzioni.intesasanpaolo.com/s/0106658/RDocs/MacroFixIncRes/Macroeconomia/Areaeuro/Italia/PIL/Conto20242_recuperato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12.xml"/><Relationship Id="rId1" Type="http://schemas.microsoft.com/office/2011/relationships/chartStyle" Target="style12.xml"/><Relationship Id="rId5" Type="http://schemas.openxmlformats.org/officeDocument/2006/relationships/chartUserShapes" Target="../drawings/drawing12.xml"/><Relationship Id="rId4" Type="http://schemas.openxmlformats.org/officeDocument/2006/relationships/oleObject" Target="https://direzioni.intesasanpaolo.com/s/0106658/Rdocs/MacroFixIncRes/Macroeconomia/Areaeuro/Politica%20fiscale/Riforma%20regole%20fiscali/charts_public_finances_ITA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3.xml"/><Relationship Id="rId1" Type="http://schemas.microsoft.com/office/2011/relationships/chartStyle" Target="style13.xml"/><Relationship Id="rId5" Type="http://schemas.openxmlformats.org/officeDocument/2006/relationships/chartUserShapes" Target="../drawings/drawing13.xml"/><Relationship Id="rId4" Type="http://schemas.openxmlformats.org/officeDocument/2006/relationships/oleObject" Target="https://direzioni.intesasanpaolo.com/s/0106658/Rdocs/MacroFixIncRes/Macroeconomia/Areaeuro/Politica%20fiscale/Riforma%20regole%20fiscali/charts_public_finances_ITA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oleObject" Target="https://direzioni.intesasanpaolo.com/s/0106658/Rdocs/MacroFixIncRes/Macroeconomia/Areaeuro/Commercio%20estero/Tariffs/Liberation%20Day/Different_tariff_scenarios_apr25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4.xml"/><Relationship Id="rId4" Type="http://schemas.openxmlformats.org/officeDocument/2006/relationships/oleObject" Target="https://direzioni.intesasanpaolo.com/s/0106658/Rdocs/MacroFixIncRes/Macroeconomia/Areaeuro/Difesa/GERMANY_simulation_ipotesi_parziale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5.xml"/><Relationship Id="rId4" Type="http://schemas.openxmlformats.org/officeDocument/2006/relationships/oleObject" Target="https://direzioni.intesasanpaolo.com/s/0106658/Rdocs/MacroFixIncRes/Macroeconomia/Areaeuro/Francia/Politica%20fiscale/STRUCTURAL_ADJ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6.xml"/><Relationship Id="rId4" Type="http://schemas.openxmlformats.org/officeDocument/2006/relationships/oleObject" Target="https://direzioni.intesasanpaolo.com/s/0106658/Rdocs/MacroFixIncRes/Macroeconomia/Areaeuro/Francia/Politica%20fiscale/STRUCTURAL_ADJ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irezioni.intesasanpaolo.com/s/0106658/Rdocs/MacroFixIncRes/Macroeconomia/Areaeuro/Commercio%20estero/Tariffs/Liberation%20Day/Average%20applied%20tariffs%20(EU,%20ITA)%20-%20TRADE_DEAL_with_possible_exemptions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8.xml"/><Relationship Id="rId1" Type="http://schemas.microsoft.com/office/2011/relationships/chartStyle" Target="style8.xml"/><Relationship Id="rId5" Type="http://schemas.openxmlformats.org/officeDocument/2006/relationships/chartUserShapes" Target="../drawings/drawing8.xml"/><Relationship Id="rId4" Type="http://schemas.openxmlformats.org/officeDocument/2006/relationships/oleObject" Target="https://direzioni.intesasanpaolo.com/s/0106658/rDocs/MacroFixIncRes/Macroeconomia/Areaeuro/PIL/Pil_Italia_n.xlsm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irezioni.intesasanpaolo.com/s/0106658/rDocs/MacroFixIncRes/Macroeconomia/Areaeuro/Italia/PIL/Scomposizione%20PIL%202025.xlsx" TargetMode="Externa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673226726468012E-2"/>
          <c:y val="0.1205209984867321"/>
          <c:w val="0.8800317544613121"/>
          <c:h val="0.78428100767432829"/>
        </c:manualLayout>
      </c:layout>
      <c:lineChart>
        <c:grouping val="standard"/>
        <c:varyColors val="0"/>
        <c:ser>
          <c:idx val="0"/>
          <c:order val="0"/>
          <c:tx>
            <c:strRef>
              <c:f>'F2'!$S$5</c:f>
              <c:strCache>
                <c:ptCount val="1"/>
                <c:pt idx="0">
                  <c:v>Effective Tariff Rate</c:v>
                </c:pt>
              </c:strCache>
            </c:strRef>
          </c:tx>
          <c:spPr>
            <a:ln w="28575" cap="rnd">
              <a:solidFill>
                <a:srgbClr val="003A79"/>
              </a:solidFill>
              <a:round/>
            </a:ln>
            <a:effectLst/>
          </c:spPr>
          <c:marker>
            <c:symbol val="none"/>
          </c:marker>
          <c:cat>
            <c:numRef>
              <c:f>'F2'!$R$117:$R$241</c:f>
              <c:numCache>
                <c:formatCode>General</c:formatCode>
                <c:ptCount val="125"/>
                <c:pt idx="0">
                  <c:v>1901</c:v>
                </c:pt>
                <c:pt idx="1">
                  <c:v>1902</c:v>
                </c:pt>
                <c:pt idx="2">
                  <c:v>1903</c:v>
                </c:pt>
                <c:pt idx="3">
                  <c:v>1904</c:v>
                </c:pt>
                <c:pt idx="4">
                  <c:v>1905</c:v>
                </c:pt>
                <c:pt idx="5">
                  <c:v>1906</c:v>
                </c:pt>
                <c:pt idx="6">
                  <c:v>1907</c:v>
                </c:pt>
                <c:pt idx="7">
                  <c:v>1908</c:v>
                </c:pt>
                <c:pt idx="8">
                  <c:v>1909</c:v>
                </c:pt>
                <c:pt idx="9">
                  <c:v>1910</c:v>
                </c:pt>
                <c:pt idx="10">
                  <c:v>1911</c:v>
                </c:pt>
                <c:pt idx="11">
                  <c:v>1912</c:v>
                </c:pt>
                <c:pt idx="12">
                  <c:v>1913</c:v>
                </c:pt>
                <c:pt idx="13">
                  <c:v>1914</c:v>
                </c:pt>
                <c:pt idx="14">
                  <c:v>1915</c:v>
                </c:pt>
                <c:pt idx="15">
                  <c:v>1916</c:v>
                </c:pt>
                <c:pt idx="16">
                  <c:v>1917</c:v>
                </c:pt>
                <c:pt idx="17">
                  <c:v>1918</c:v>
                </c:pt>
                <c:pt idx="18">
                  <c:v>1919</c:v>
                </c:pt>
                <c:pt idx="19">
                  <c:v>1920</c:v>
                </c:pt>
                <c:pt idx="20">
                  <c:v>1921</c:v>
                </c:pt>
                <c:pt idx="21">
                  <c:v>1922</c:v>
                </c:pt>
                <c:pt idx="22">
                  <c:v>1923</c:v>
                </c:pt>
                <c:pt idx="23">
                  <c:v>1924</c:v>
                </c:pt>
                <c:pt idx="24">
                  <c:v>1925</c:v>
                </c:pt>
                <c:pt idx="25">
                  <c:v>1926</c:v>
                </c:pt>
                <c:pt idx="26">
                  <c:v>1927</c:v>
                </c:pt>
                <c:pt idx="27">
                  <c:v>1928</c:v>
                </c:pt>
                <c:pt idx="28">
                  <c:v>1929</c:v>
                </c:pt>
                <c:pt idx="29">
                  <c:v>1930</c:v>
                </c:pt>
                <c:pt idx="30">
                  <c:v>1931</c:v>
                </c:pt>
                <c:pt idx="31">
                  <c:v>1932</c:v>
                </c:pt>
                <c:pt idx="32">
                  <c:v>1933</c:v>
                </c:pt>
                <c:pt idx="33">
                  <c:v>1934</c:v>
                </c:pt>
                <c:pt idx="34">
                  <c:v>1935</c:v>
                </c:pt>
                <c:pt idx="35">
                  <c:v>1936</c:v>
                </c:pt>
                <c:pt idx="36">
                  <c:v>1937</c:v>
                </c:pt>
                <c:pt idx="37">
                  <c:v>1938</c:v>
                </c:pt>
                <c:pt idx="38">
                  <c:v>1939</c:v>
                </c:pt>
                <c:pt idx="39">
                  <c:v>1940</c:v>
                </c:pt>
                <c:pt idx="40">
                  <c:v>1941</c:v>
                </c:pt>
                <c:pt idx="41">
                  <c:v>1942</c:v>
                </c:pt>
                <c:pt idx="42">
                  <c:v>1943</c:v>
                </c:pt>
                <c:pt idx="43">
                  <c:v>1944</c:v>
                </c:pt>
                <c:pt idx="44">
                  <c:v>1945</c:v>
                </c:pt>
                <c:pt idx="45">
                  <c:v>1946</c:v>
                </c:pt>
                <c:pt idx="46">
                  <c:v>1947</c:v>
                </c:pt>
                <c:pt idx="47">
                  <c:v>1948</c:v>
                </c:pt>
                <c:pt idx="48">
                  <c:v>1949</c:v>
                </c:pt>
                <c:pt idx="49">
                  <c:v>1950</c:v>
                </c:pt>
                <c:pt idx="50">
                  <c:v>1951</c:v>
                </c:pt>
                <c:pt idx="51">
                  <c:v>1952</c:v>
                </c:pt>
                <c:pt idx="52">
                  <c:v>1953</c:v>
                </c:pt>
                <c:pt idx="53">
                  <c:v>1954</c:v>
                </c:pt>
                <c:pt idx="54">
                  <c:v>1955</c:v>
                </c:pt>
                <c:pt idx="55">
                  <c:v>1956</c:v>
                </c:pt>
                <c:pt idx="56">
                  <c:v>1957</c:v>
                </c:pt>
                <c:pt idx="57">
                  <c:v>1958</c:v>
                </c:pt>
                <c:pt idx="58">
                  <c:v>1959</c:v>
                </c:pt>
                <c:pt idx="59">
                  <c:v>1960</c:v>
                </c:pt>
                <c:pt idx="60">
                  <c:v>1961</c:v>
                </c:pt>
                <c:pt idx="61">
                  <c:v>1962</c:v>
                </c:pt>
                <c:pt idx="62">
                  <c:v>1963</c:v>
                </c:pt>
                <c:pt idx="63">
                  <c:v>1964</c:v>
                </c:pt>
                <c:pt idx="64">
                  <c:v>1965</c:v>
                </c:pt>
                <c:pt idx="65">
                  <c:v>1966</c:v>
                </c:pt>
                <c:pt idx="66">
                  <c:v>1967</c:v>
                </c:pt>
                <c:pt idx="67">
                  <c:v>1968</c:v>
                </c:pt>
                <c:pt idx="68">
                  <c:v>1969</c:v>
                </c:pt>
                <c:pt idx="69">
                  <c:v>1970</c:v>
                </c:pt>
                <c:pt idx="70">
                  <c:v>1971</c:v>
                </c:pt>
                <c:pt idx="71">
                  <c:v>1972</c:v>
                </c:pt>
                <c:pt idx="72">
                  <c:v>1973</c:v>
                </c:pt>
                <c:pt idx="73">
                  <c:v>1974</c:v>
                </c:pt>
                <c:pt idx="74">
                  <c:v>1975</c:v>
                </c:pt>
                <c:pt idx="75">
                  <c:v>1976</c:v>
                </c:pt>
                <c:pt idx="76">
                  <c:v>1977</c:v>
                </c:pt>
                <c:pt idx="77">
                  <c:v>1978</c:v>
                </c:pt>
                <c:pt idx="78">
                  <c:v>1979</c:v>
                </c:pt>
                <c:pt idx="79">
                  <c:v>1980</c:v>
                </c:pt>
                <c:pt idx="80">
                  <c:v>1981</c:v>
                </c:pt>
                <c:pt idx="81">
                  <c:v>1982</c:v>
                </c:pt>
                <c:pt idx="82">
                  <c:v>1983</c:v>
                </c:pt>
                <c:pt idx="83">
                  <c:v>1984</c:v>
                </c:pt>
                <c:pt idx="84">
                  <c:v>1985</c:v>
                </c:pt>
                <c:pt idx="85">
                  <c:v>1986</c:v>
                </c:pt>
                <c:pt idx="86">
                  <c:v>1987</c:v>
                </c:pt>
                <c:pt idx="87">
                  <c:v>1988</c:v>
                </c:pt>
                <c:pt idx="88">
                  <c:v>1989</c:v>
                </c:pt>
                <c:pt idx="89">
                  <c:v>1990</c:v>
                </c:pt>
                <c:pt idx="90">
                  <c:v>1991</c:v>
                </c:pt>
                <c:pt idx="91">
                  <c:v>1992</c:v>
                </c:pt>
                <c:pt idx="92">
                  <c:v>1993</c:v>
                </c:pt>
                <c:pt idx="93">
                  <c:v>1994</c:v>
                </c:pt>
                <c:pt idx="94">
                  <c:v>1995</c:v>
                </c:pt>
                <c:pt idx="95">
                  <c:v>1996</c:v>
                </c:pt>
                <c:pt idx="96">
                  <c:v>1997</c:v>
                </c:pt>
                <c:pt idx="97">
                  <c:v>1998</c:v>
                </c:pt>
                <c:pt idx="98">
                  <c:v>1999</c:v>
                </c:pt>
                <c:pt idx="99">
                  <c:v>2000</c:v>
                </c:pt>
                <c:pt idx="100">
                  <c:v>2001</c:v>
                </c:pt>
                <c:pt idx="101">
                  <c:v>2002</c:v>
                </c:pt>
                <c:pt idx="102">
                  <c:v>2003</c:v>
                </c:pt>
                <c:pt idx="103">
                  <c:v>2004</c:v>
                </c:pt>
                <c:pt idx="104">
                  <c:v>2005</c:v>
                </c:pt>
                <c:pt idx="105">
                  <c:v>2006</c:v>
                </c:pt>
                <c:pt idx="106">
                  <c:v>2007</c:v>
                </c:pt>
                <c:pt idx="107">
                  <c:v>2008</c:v>
                </c:pt>
                <c:pt idx="108">
                  <c:v>2009</c:v>
                </c:pt>
                <c:pt idx="109">
                  <c:v>2010</c:v>
                </c:pt>
                <c:pt idx="110">
                  <c:v>2011</c:v>
                </c:pt>
                <c:pt idx="111">
                  <c:v>2012</c:v>
                </c:pt>
                <c:pt idx="112">
                  <c:v>2013</c:v>
                </c:pt>
                <c:pt idx="113">
                  <c:v>2014</c:v>
                </c:pt>
                <c:pt idx="114">
                  <c:v>2015</c:v>
                </c:pt>
                <c:pt idx="115">
                  <c:v>2016</c:v>
                </c:pt>
                <c:pt idx="116">
                  <c:v>2017</c:v>
                </c:pt>
                <c:pt idx="117">
                  <c:v>2018</c:v>
                </c:pt>
                <c:pt idx="118">
                  <c:v>2019</c:v>
                </c:pt>
                <c:pt idx="119">
                  <c:v>2020</c:v>
                </c:pt>
                <c:pt idx="120">
                  <c:v>2021</c:v>
                </c:pt>
                <c:pt idx="121">
                  <c:v>2022</c:v>
                </c:pt>
                <c:pt idx="122">
                  <c:v>2023</c:v>
                </c:pt>
                <c:pt idx="123">
                  <c:v>2024</c:v>
                </c:pt>
                <c:pt idx="124">
                  <c:v>2025</c:v>
                </c:pt>
              </c:numCache>
            </c:numRef>
          </c:cat>
          <c:val>
            <c:numRef>
              <c:f>'F2'!$S$117:$S$240</c:f>
              <c:numCache>
                <c:formatCode>0.00%</c:formatCode>
                <c:ptCount val="124"/>
                <c:pt idx="0">
                  <c:v>0.28910000000000002</c:v>
                </c:pt>
                <c:pt idx="1">
                  <c:v>0.27949999999999997</c:v>
                </c:pt>
                <c:pt idx="2">
                  <c:v>0.27850000000000003</c:v>
                </c:pt>
                <c:pt idx="3">
                  <c:v>0.26289999999999997</c:v>
                </c:pt>
                <c:pt idx="4">
                  <c:v>0.23769999999999999</c:v>
                </c:pt>
                <c:pt idx="5">
                  <c:v>0.2422</c:v>
                </c:pt>
                <c:pt idx="6">
                  <c:v>0.23280000000000001</c:v>
                </c:pt>
                <c:pt idx="7">
                  <c:v>0.23879999999999998</c:v>
                </c:pt>
                <c:pt idx="8">
                  <c:v>0.22989999999999999</c:v>
                </c:pt>
                <c:pt idx="9">
                  <c:v>0.21109999999999998</c:v>
                </c:pt>
                <c:pt idx="10">
                  <c:v>0.2029</c:v>
                </c:pt>
                <c:pt idx="11">
                  <c:v>0.18579999999999999</c:v>
                </c:pt>
                <c:pt idx="12">
                  <c:v>0.1769</c:v>
                </c:pt>
                <c:pt idx="13">
                  <c:v>0.14880000000000002</c:v>
                </c:pt>
                <c:pt idx="14">
                  <c:v>0.1249</c:v>
                </c:pt>
                <c:pt idx="15">
                  <c:v>9.0800000000000006E-2</c:v>
                </c:pt>
                <c:pt idx="16">
                  <c:v>7.0099999999999996E-2</c:v>
                </c:pt>
                <c:pt idx="17">
                  <c:v>5.79E-2</c:v>
                </c:pt>
                <c:pt idx="18">
                  <c:v>6.2E-2</c:v>
                </c:pt>
                <c:pt idx="19">
                  <c:v>6.3799999999999996E-2</c:v>
                </c:pt>
                <c:pt idx="20">
                  <c:v>0.1144</c:v>
                </c:pt>
                <c:pt idx="21">
                  <c:v>0.14679999999999999</c:v>
                </c:pt>
                <c:pt idx="22">
                  <c:v>0.15179999999999999</c:v>
                </c:pt>
                <c:pt idx="23">
                  <c:v>0.1489</c:v>
                </c:pt>
                <c:pt idx="24">
                  <c:v>0.1321</c:v>
                </c:pt>
                <c:pt idx="25">
                  <c:v>0.13390000000000002</c:v>
                </c:pt>
                <c:pt idx="26">
                  <c:v>0.1381</c:v>
                </c:pt>
                <c:pt idx="27">
                  <c:v>0.13300000000000001</c:v>
                </c:pt>
                <c:pt idx="28">
                  <c:v>0.1348</c:v>
                </c:pt>
                <c:pt idx="29">
                  <c:v>0.14829999999999999</c:v>
                </c:pt>
                <c:pt idx="30">
                  <c:v>0.17749999999999999</c:v>
                </c:pt>
                <c:pt idx="31">
                  <c:v>0.19589999999999999</c:v>
                </c:pt>
                <c:pt idx="32">
                  <c:v>0.19800000000000001</c:v>
                </c:pt>
                <c:pt idx="33">
                  <c:v>0.18410000000000001</c:v>
                </c:pt>
                <c:pt idx="34">
                  <c:v>0.17519999999999999</c:v>
                </c:pt>
                <c:pt idx="35">
                  <c:v>0.16839999999999999</c:v>
                </c:pt>
                <c:pt idx="36">
                  <c:v>0.15629999999999999</c:v>
                </c:pt>
                <c:pt idx="37">
                  <c:v>0.15460000000000002</c:v>
                </c:pt>
                <c:pt idx="38">
                  <c:v>0.14410000000000001</c:v>
                </c:pt>
                <c:pt idx="39">
                  <c:v>0.12509999999999999</c:v>
                </c:pt>
                <c:pt idx="40">
                  <c:v>0.13589999999999999</c:v>
                </c:pt>
                <c:pt idx="41">
                  <c:v>0.11509999999999999</c:v>
                </c:pt>
                <c:pt idx="42">
                  <c:v>0.1157</c:v>
                </c:pt>
                <c:pt idx="43">
                  <c:v>9.4499999999999987E-2</c:v>
                </c:pt>
                <c:pt idx="44">
                  <c:v>9.2899999999999996E-2</c:v>
                </c:pt>
                <c:pt idx="45">
                  <c:v>9.9000000000000005E-2</c:v>
                </c:pt>
                <c:pt idx="46">
                  <c:v>7.5499999999999998E-2</c:v>
                </c:pt>
                <c:pt idx="47">
                  <c:v>5.7099999999999998E-2</c:v>
                </c:pt>
                <c:pt idx="48">
                  <c:v>5.5300000000000002E-2</c:v>
                </c:pt>
                <c:pt idx="49">
                  <c:v>5.9699999999999996E-2</c:v>
                </c:pt>
                <c:pt idx="50">
                  <c:v>5.4699999999999999E-2</c:v>
                </c:pt>
                <c:pt idx="51">
                  <c:v>5.2999999999999999E-2</c:v>
                </c:pt>
                <c:pt idx="52">
                  <c:v>5.4199999999999998E-2</c:v>
                </c:pt>
                <c:pt idx="53">
                  <c:v>5.1699999999999996E-2</c:v>
                </c:pt>
                <c:pt idx="54">
                  <c:v>5.5899999999999998E-2</c:v>
                </c:pt>
                <c:pt idx="55">
                  <c:v>5.67E-2</c:v>
                </c:pt>
                <c:pt idx="56">
                  <c:v>5.7599999999999998E-2</c:v>
                </c:pt>
                <c:pt idx="57">
                  <c:v>6.4399999999999999E-2</c:v>
                </c:pt>
                <c:pt idx="58">
                  <c:v>7.0199999999999999E-2</c:v>
                </c:pt>
                <c:pt idx="59">
                  <c:v>7.400000000000001E-2</c:v>
                </c:pt>
                <c:pt idx="60">
                  <c:v>7.2099999999999997E-2</c:v>
                </c:pt>
                <c:pt idx="61">
                  <c:v>7.4999999999999997E-2</c:v>
                </c:pt>
                <c:pt idx="62">
                  <c:v>7.2900000000000006E-2</c:v>
                </c:pt>
                <c:pt idx="63">
                  <c:v>7.2000000000000008E-2</c:v>
                </c:pt>
                <c:pt idx="64">
                  <c:v>7.7199999999999991E-2</c:v>
                </c:pt>
                <c:pt idx="65">
                  <c:v>7.5700000000000003E-2</c:v>
                </c:pt>
                <c:pt idx="66">
                  <c:v>7.5399999999999995E-2</c:v>
                </c:pt>
                <c:pt idx="67">
                  <c:v>7.0800000000000002E-2</c:v>
                </c:pt>
                <c:pt idx="68">
                  <c:v>7.1099999999999997E-2</c:v>
                </c:pt>
                <c:pt idx="69">
                  <c:v>6.5000000000000002E-2</c:v>
                </c:pt>
                <c:pt idx="70">
                  <c:v>6.08E-2</c:v>
                </c:pt>
                <c:pt idx="71">
                  <c:v>5.6500000000000002E-2</c:v>
                </c:pt>
                <c:pt idx="72">
                  <c:v>5.2400000000000002E-2</c:v>
                </c:pt>
                <c:pt idx="73">
                  <c:v>3.7699999999999997E-2</c:v>
                </c:pt>
                <c:pt idx="74">
                  <c:v>3.9199999999999999E-2</c:v>
                </c:pt>
                <c:pt idx="75">
                  <c:v>3.8599999999999995E-2</c:v>
                </c:pt>
                <c:pt idx="76">
                  <c:v>3.73E-2</c:v>
                </c:pt>
                <c:pt idx="77">
                  <c:v>4.1399999999999999E-2</c:v>
                </c:pt>
                <c:pt idx="78">
                  <c:v>3.5000000000000003E-2</c:v>
                </c:pt>
                <c:pt idx="79">
                  <c:v>3.0899999999999997E-2</c:v>
                </c:pt>
                <c:pt idx="80">
                  <c:v>3.4300000000000004E-2</c:v>
                </c:pt>
                <c:pt idx="81">
                  <c:v>3.4369999999999998E-2</c:v>
                </c:pt>
                <c:pt idx="82">
                  <c:v>3.3329999999999999E-2</c:v>
                </c:pt>
                <c:pt idx="83">
                  <c:v>3.5400000000000001E-2</c:v>
                </c:pt>
                <c:pt idx="84">
                  <c:v>3.542E-2</c:v>
                </c:pt>
                <c:pt idx="85">
                  <c:v>3.7010000000000001E-2</c:v>
                </c:pt>
                <c:pt idx="86">
                  <c:v>3.7229999999999999E-2</c:v>
                </c:pt>
                <c:pt idx="87">
                  <c:v>3.6240000000000001E-2</c:v>
                </c:pt>
                <c:pt idx="88">
                  <c:v>3.5430000000000003E-2</c:v>
                </c:pt>
                <c:pt idx="89">
                  <c:v>3.2799999999999996E-2</c:v>
                </c:pt>
                <c:pt idx="90">
                  <c:v>3.2320000000000002E-2</c:v>
                </c:pt>
                <c:pt idx="91">
                  <c:v>3.2379999999999999E-2</c:v>
                </c:pt>
                <c:pt idx="92">
                  <c:v>3.218E-2</c:v>
                </c:pt>
                <c:pt idx="93">
                  <c:v>3.0350000000000002E-2</c:v>
                </c:pt>
                <c:pt idx="94">
                  <c:v>2.4680000000000001E-2</c:v>
                </c:pt>
                <c:pt idx="95">
                  <c:v>2.2320000000000003E-2</c:v>
                </c:pt>
                <c:pt idx="96">
                  <c:v>2.069E-2</c:v>
                </c:pt>
                <c:pt idx="97">
                  <c:v>1.975E-2</c:v>
                </c:pt>
                <c:pt idx="98">
                  <c:v>1.7809999999999999E-2</c:v>
                </c:pt>
                <c:pt idx="99">
                  <c:v>1.5900000000000001E-2</c:v>
                </c:pt>
                <c:pt idx="100">
                  <c:v>1.6500000000000001E-2</c:v>
                </c:pt>
                <c:pt idx="101">
                  <c:v>1.5560000000000001E-2</c:v>
                </c:pt>
                <c:pt idx="102">
                  <c:v>1.5469999999999999E-2</c:v>
                </c:pt>
                <c:pt idx="103">
                  <c:v>1.4379999999999999E-2</c:v>
                </c:pt>
                <c:pt idx="104">
                  <c:v>1.375E-2</c:v>
                </c:pt>
                <c:pt idx="105">
                  <c:v>1.312E-2</c:v>
                </c:pt>
                <c:pt idx="106">
                  <c:v>1.345E-2</c:v>
                </c:pt>
                <c:pt idx="107">
                  <c:v>1.2729999999999998E-2</c:v>
                </c:pt>
                <c:pt idx="108">
                  <c:v>1.353E-2</c:v>
                </c:pt>
                <c:pt idx="109">
                  <c:v>1.374E-2</c:v>
                </c:pt>
                <c:pt idx="110">
                  <c:v>1.337E-2</c:v>
                </c:pt>
                <c:pt idx="111">
                  <c:v>1.3380000000000001E-2</c:v>
                </c:pt>
                <c:pt idx="112">
                  <c:v>1.421E-2</c:v>
                </c:pt>
                <c:pt idx="113">
                  <c:v>1.436E-2</c:v>
                </c:pt>
                <c:pt idx="114">
                  <c:v>1.529E-2</c:v>
                </c:pt>
                <c:pt idx="115">
                  <c:v>1.5520000000000001E-2</c:v>
                </c:pt>
                <c:pt idx="116">
                  <c:v>1.486E-2</c:v>
                </c:pt>
                <c:pt idx="117">
                  <c:v>1.941E-2</c:v>
                </c:pt>
                <c:pt idx="118">
                  <c:v>2.9440000000000001E-2</c:v>
                </c:pt>
                <c:pt idx="119">
                  <c:v>2.8450000000000003E-2</c:v>
                </c:pt>
                <c:pt idx="120">
                  <c:v>3.0110000000000001E-2</c:v>
                </c:pt>
                <c:pt idx="121">
                  <c:v>3.005E-2</c:v>
                </c:pt>
                <c:pt idx="122">
                  <c:v>2.487E-2</c:v>
                </c:pt>
                <c:pt idx="123">
                  <c:v>2.418E-2</c:v>
                </c:pt>
              </c:numCache>
            </c:numRef>
          </c:val>
          <c:smooth val="0"/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 xmlns:a14="http://schemas.microsoft.com/office/drawing/2010/main">
            <c:ext xmlns:c16="http://schemas.microsoft.com/office/drawing/2014/chart" uri="{C3380CC4-5D6E-409C-BE32-E72D297353CC}">
              <c16:uniqueId val="{00000000-344C-4883-8741-441A2BB33817}"/>
            </c:ext>
          </c:extLst>
        </c:ser>
        <c:ser>
          <c:idx val="1"/>
          <c:order val="1"/>
          <c:tx>
            <c:strRef>
              <c:f>'F2'!$V$5</c:f>
              <c:strCache>
                <c:ptCount val="1"/>
                <c:pt idx="0">
                  <c:v>Projected Pre-Substitution Rate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24"/>
              <c:layout>
                <c:manualLayout>
                  <c:x val="-4.7480924177624388E-2"/>
                  <c:y val="-2.45000028937011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 xmlns:a14="http://schemas.microsoft.com/office/drawing/2010/main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44C-4883-8741-441A2BB338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 xmlns:a14="http://schemas.microsoft.com/office/drawing/2010/main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'F2'!$V$117:$V$241</c:f>
              <c:numCache>
                <c:formatCode>General</c:formatCode>
                <c:ptCount val="125"/>
                <c:pt idx="123" formatCode="0.00%">
                  <c:v>2.418E-2</c:v>
                </c:pt>
                <c:pt idx="124" formatCode="0.00%">
                  <c:v>0.17408042495988776</c:v>
                </c:pt>
              </c:numCache>
            </c:numRef>
          </c:val>
          <c:smooth val="0"/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 xmlns:a14="http://schemas.microsoft.com/office/drawing/2010/main">
            <c:ext xmlns:c16="http://schemas.microsoft.com/office/drawing/2014/chart" uri="{C3380CC4-5D6E-409C-BE32-E72D297353CC}">
              <c16:uniqueId val="{00000002-344C-4883-8741-441A2BB33817}"/>
            </c:ext>
          </c:extLst>
        </c:ser>
        <c:ser>
          <c:idx val="2"/>
          <c:order val="2"/>
          <c:tx>
            <c:strRef>
              <c:f>'F2'!$T$5</c:f>
              <c:strCache>
                <c:ptCount val="1"/>
                <c:pt idx="0">
                  <c:v>Projected Post-Substitution Rate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124"/>
              <c:layout>
                <c:manualLayout>
                  <c:x val="-5.0384731112556994E-2"/>
                  <c:y val="2.76588221644277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 xmlns:a14="http://schemas.microsoft.com/office/drawing/2010/main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44C-4883-8741-441A2BB338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 xmlns:a14="http://schemas.microsoft.com/office/drawing/2010/main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'F2'!$T$117:$T$241</c:f>
              <c:numCache>
                <c:formatCode>General</c:formatCode>
                <c:ptCount val="125"/>
                <c:pt idx="123" formatCode="0.00%">
                  <c:v>2.418E-2</c:v>
                </c:pt>
                <c:pt idx="124" formatCode="0.00%">
                  <c:v>0.16351682256529529</c:v>
                </c:pt>
              </c:numCache>
            </c:numRef>
          </c:val>
          <c:smooth val="0"/>
          <c:extLst xmlns:c15="http://schemas.microsoft.com/office/drawing/2012/chart" xmlns:mc="http://schemas.openxmlformats.org/markup-compatibility/2006" xmlns:c14="http://schemas.microsoft.com/office/drawing/2007/8/2/chart" xmlns:c16="http://schemas.microsoft.com/office/drawing/2014/chart" xmlns:c16r3="http://schemas.microsoft.com/office/drawing/2017/03/chart" xmlns:a14="http://schemas.microsoft.com/office/drawing/2010/main">
            <c:ext xmlns:c16="http://schemas.microsoft.com/office/drawing/2014/chart" uri="{C3380CC4-5D6E-409C-BE32-E72D297353CC}">
              <c16:uniqueId val="{00000004-344C-4883-8741-441A2BB338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94013936"/>
        <c:axId val="1294015376"/>
      </c:lineChart>
      <c:dateAx>
        <c:axId val="1294013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294015376"/>
        <c:crosses val="autoZero"/>
        <c:auto val="0"/>
        <c:lblOffset val="120"/>
        <c:baseTimeUnit val="days"/>
      </c:dateAx>
      <c:valAx>
        <c:axId val="1294015376"/>
        <c:scaling>
          <c:orientation val="minMax"/>
          <c:max val="0.31000000000000005"/>
          <c:min val="0"/>
        </c:scaling>
        <c:delete val="0"/>
        <c:axPos val="l"/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29401393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7409789087924344"/>
          <c:y val="6.5830900343065935E-2"/>
          <c:w val="0.47279108374455869"/>
          <c:h val="0.199638372785597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rgbClr val="000000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 xmlns:c16r3="http://schemas.microsoft.com/office/drawing/2017/03/chart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25400" cap="flat" cmpd="sng" algn="ctr">
      <a:noFill/>
      <a:round/>
    </a:ln>
    <a:effectLst/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</a:extLst>
  </c:spPr>
  <c:txPr>
    <a:bodyPr/>
    <a:lstStyle/>
    <a:p>
      <a:pPr>
        <a:defRPr sz="1000">
          <a:solidFill>
            <a:srgbClr val="000000"/>
          </a:solidFill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7840588322686075E-2"/>
          <c:y val="5.3708315023680488E-2"/>
          <c:w val="0.88756821670876052"/>
          <c:h val="0.816125719747167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Sheet3!$C$4</c:f>
              <c:strCache>
                <c:ptCount val="1"/>
                <c:pt idx="0">
                  <c:v>Spending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7F9CBC"/>
              </a:solidFill>
              <a:ln>
                <a:solidFill>
                  <a:srgbClr val="7F9CBC"/>
                </a:solidFill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1-5DEA-4800-893C-19438FE61D0E}"/>
              </c:ext>
            </c:extLst>
          </c:dPt>
          <c:dPt>
            <c:idx val="5"/>
            <c:invertIfNegative val="0"/>
            <c:bubble3D val="0"/>
            <c:spPr>
              <a:solidFill>
                <a:srgbClr val="7F9CBC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3-5DEA-4800-893C-19438FE61D0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Sheet3!$B$5:$B$11</c:f>
              <c:numCache>
                <c:formatCode>General</c:formatCode>
                <c:ptCount val="6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</c:numCache>
            </c:numRef>
          </c:cat>
          <c:val>
            <c:numRef>
              <c:f>Sheet3!$E$5:$E$11</c:f>
              <c:numCache>
                <c:formatCode>0</c:formatCode>
                <c:ptCount val="6"/>
                <c:pt idx="0">
                  <c:v>5.5275221999999999</c:v>
                </c:pt>
                <c:pt idx="1">
                  <c:v>15.984580800000002</c:v>
                </c:pt>
                <c:pt idx="2">
                  <c:v>25.576680000000003</c:v>
                </c:pt>
                <c:pt idx="3">
                  <c:v>17.537452800000001</c:v>
                </c:pt>
                <c:pt idx="4">
                  <c:v>40.603587595199997</c:v>
                </c:pt>
                <c:pt idx="5">
                  <c:v>76.673107908935989</c:v>
                </c:pt>
              </c:numCache>
            </c:numRef>
          </c:val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<c:ext xmlns:c16="http://schemas.microsoft.com/office/drawing/2014/chart" uri="{C3380CC4-5D6E-409C-BE32-E72D297353CC}">
              <c16:uniqueId val="{00000004-5DEA-4800-893C-19438FE61D0E}"/>
            </c:ext>
          </c:extLst>
        </c:ser>
        <c:ser>
          <c:idx val="1"/>
          <c:order val="1"/>
          <c:tx>
            <c:strRef>
              <c:f>Sheet3!$D$4</c:f>
              <c:strCache>
                <c:ptCount val="1"/>
                <c:pt idx="0">
                  <c:v>Disbursements</c:v>
                </c:pt>
              </c:strCache>
            </c:strRef>
          </c:tx>
          <c:spPr>
            <a:solidFill>
              <a:srgbClr val="EC6400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EC6400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6-5DEA-4800-893C-19438FE61D0E}"/>
              </c:ext>
            </c:extLst>
          </c:dPt>
          <c:dPt>
            <c:idx val="3"/>
            <c:invertIfNegative val="0"/>
            <c:bubble3D val="0"/>
            <c:spPr>
              <a:solidFill>
                <a:srgbClr val="EC6400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8-5DEA-4800-893C-19438FE61D0E}"/>
              </c:ext>
            </c:extLst>
          </c:dPt>
          <c:dPt>
            <c:idx val="4"/>
            <c:invertIfNegative val="0"/>
            <c:bubble3D val="0"/>
            <c:spPr>
              <a:solidFill>
                <a:srgbClr val="F5B17F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A-5DEA-4800-893C-19438FE61D0E}"/>
              </c:ext>
            </c:extLst>
          </c:dPt>
          <c:dPt>
            <c:idx val="5"/>
            <c:invertIfNegative val="0"/>
            <c:bubble3D val="0"/>
            <c:spPr>
              <a:solidFill>
                <a:srgbClr val="F5B17F"/>
              </a:solidFill>
              <a:ln>
                <a:noFill/>
              </a:ln>
              <a:effectLst/>
            </c:spPr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6="http://schemas.microsoft.com/office/drawing/2014/chart" uri="{C3380CC4-5D6E-409C-BE32-E72D297353CC}">
                <c16:uniqueId val="{0000000C-5DEA-4800-893C-19438FE61D0E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EC64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Sheet3!$B$5:$B$11</c:f>
              <c:numCache>
                <c:formatCode>General</c:formatCode>
                <c:ptCount val="6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</c:numCache>
            </c:numRef>
          </c:cat>
          <c:val>
            <c:numRef>
              <c:f>Sheet3!$D$5:$D$11</c:f>
              <c:numCache>
                <c:formatCode>0.0</c:formatCode>
                <c:ptCount val="6"/>
                <c:pt idx="0">
                  <c:v>24.9</c:v>
                </c:pt>
                <c:pt idx="1">
                  <c:v>42</c:v>
                </c:pt>
                <c:pt idx="2">
                  <c:v>35</c:v>
                </c:pt>
                <c:pt idx="3">
                  <c:v>20.2</c:v>
                </c:pt>
                <c:pt idx="4">
                  <c:v>31</c:v>
                </c:pt>
                <c:pt idx="5">
                  <c:v>41.2</c:v>
                </c:pt>
              </c:numCache>
    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/>
            </c:numRef>
          </c:val>
          <c:extLst xmlns:mc="http://schemas.openxmlformats.org/markup-compatibility/2006" xmlns:c14="http://schemas.microsoft.com/office/drawing/2007/8/2/chart" xmlns:c16="http://schemas.microsoft.com/office/drawing/2014/chart" xmlns:c15="http://schemas.microsoft.com/office/drawing/2012/chart">
            <c:ext xmlns:c16="http://schemas.microsoft.com/office/drawing/2014/chart" uri="{C3380CC4-5D6E-409C-BE32-E72D297353CC}">
              <c16:uniqueId val="{0000000D-5DEA-4800-893C-19438FE61D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7227984"/>
        <c:axId val="487228968"/>
      </c:barChart>
      <c:catAx>
        <c:axId val="487227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487228968"/>
        <c:crosses val="autoZero"/>
        <c:auto val="1"/>
        <c:lblAlgn val="ctr"/>
        <c:lblOffset val="100"/>
        <c:noMultiLvlLbl val="0"/>
      </c:catAx>
      <c:valAx>
        <c:axId val="487228968"/>
        <c:scaling>
          <c:orientation val="minMax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487227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990442232456795"/>
          <c:y val="9.5433626352261519E-2"/>
          <c:w val="0.32473703758728273"/>
          <c:h val="0.15184945711368561"/>
        </c:manualLayout>
      </c:layout>
      <c:overlay val="0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000000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 sz="800">
          <a:solidFill>
            <a:srgbClr val="000000"/>
          </a:solidFill>
          <a:latin typeface="Century Gothic" panose="020B0502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concatenati!$AA$10</c:f>
              <c:strCache>
                <c:ptCount val="1"/>
                <c:pt idx="0">
                  <c:v>Dwellings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concatenati!$R$11:$R$36</c:f>
              <c:numCache>
                <c:formatCode>dd/mm/yy;@</c:formatCode>
                <c:ptCount val="26"/>
                <c:pt idx="0">
                  <c:v>43555</c:v>
                </c:pt>
                <c:pt idx="1">
                  <c:v>43646</c:v>
                </c:pt>
                <c:pt idx="2">
                  <c:v>43738</c:v>
                </c:pt>
                <c:pt idx="3">
                  <c:v>43830</c:v>
                </c:pt>
                <c:pt idx="4">
                  <c:v>43921</c:v>
                </c:pt>
                <c:pt idx="5">
                  <c:v>44012</c:v>
                </c:pt>
                <c:pt idx="6">
                  <c:v>44104</c:v>
                </c:pt>
                <c:pt idx="7">
                  <c:v>44196</c:v>
                </c:pt>
                <c:pt idx="8">
                  <c:v>44286</c:v>
                </c:pt>
                <c:pt idx="9">
                  <c:v>44377</c:v>
                </c:pt>
                <c:pt idx="10">
                  <c:v>44469</c:v>
                </c:pt>
                <c:pt idx="11">
                  <c:v>44561</c:v>
                </c:pt>
                <c:pt idx="12">
                  <c:v>44651</c:v>
                </c:pt>
                <c:pt idx="13">
                  <c:v>44742</c:v>
                </c:pt>
                <c:pt idx="14">
                  <c:v>44834</c:v>
                </c:pt>
                <c:pt idx="15">
                  <c:v>44926</c:v>
                </c:pt>
                <c:pt idx="16">
                  <c:v>45016</c:v>
                </c:pt>
                <c:pt idx="17">
                  <c:v>45107</c:v>
                </c:pt>
                <c:pt idx="18">
                  <c:v>45199</c:v>
                </c:pt>
                <c:pt idx="19">
                  <c:v>45291</c:v>
                </c:pt>
                <c:pt idx="20">
                  <c:v>45382</c:v>
                </c:pt>
                <c:pt idx="21">
                  <c:v>45473</c:v>
                </c:pt>
                <c:pt idx="22">
                  <c:v>45565</c:v>
                </c:pt>
                <c:pt idx="23">
                  <c:v>45657</c:v>
                </c:pt>
                <c:pt idx="24">
                  <c:v>45747</c:v>
                </c:pt>
                <c:pt idx="25">
                  <c:v>45838</c:v>
                </c:pt>
              </c:numCache>
            </c:numRef>
          </c:cat>
          <c:val>
            <c:numRef>
              <c:f>concatenati!$AA$11:$AA$36</c:f>
              <c:numCache>
                <c:formatCode>General</c:formatCode>
                <c:ptCount val="26"/>
                <c:pt idx="7" formatCode="0">
                  <c:v>55.531798087202752</c:v>
                </c:pt>
                <c:pt idx="8" formatCode="0">
                  <c:v>61.616920454217109</c:v>
                </c:pt>
                <c:pt idx="9" formatCode="0">
                  <c:v>69.213210436591638</c:v>
                </c:pt>
                <c:pt idx="10" formatCode="0">
                  <c:v>74.916929122482586</c:v>
                </c:pt>
                <c:pt idx="11" formatCode="0">
                  <c:v>78.043283538963848</c:v>
                </c:pt>
                <c:pt idx="12" formatCode="0">
                  <c:v>81.227426391978966</c:v>
                </c:pt>
                <c:pt idx="13" formatCode="0">
                  <c:v>83.22690629605016</c:v>
                </c:pt>
                <c:pt idx="14" formatCode="0">
                  <c:v>82.865728567713603</c:v>
                </c:pt>
                <c:pt idx="15" formatCode="0">
                  <c:v>84.050391516657513</c:v>
                </c:pt>
                <c:pt idx="16" formatCode="0">
                  <c:v>96.674275477476954</c:v>
                </c:pt>
                <c:pt idx="17" formatCode="0">
                  <c:v>96.743621601317571</c:v>
                </c:pt>
                <c:pt idx="18" formatCode="0">
                  <c:v>99.433673321968271</c:v>
                </c:pt>
                <c:pt idx="19" formatCode="0">
                  <c:v>100</c:v>
                </c:pt>
                <c:pt idx="20" formatCode="0">
                  <c:v>97.786702880753566</c:v>
                </c:pt>
                <c:pt idx="21" formatCode="0">
                  <c:v>95.145771331156638</c:v>
                </c:pt>
                <c:pt idx="22" formatCode="0">
                  <c:v>92.79667138605565</c:v>
                </c:pt>
                <c:pt idx="23" formatCode="0">
                  <c:v>91.493542142217336</c:v>
                </c:pt>
                <c:pt idx="24" formatCode="0">
                  <c:v>93.030714554017749</c:v>
                </c:pt>
                <c:pt idx="25" formatCode="0">
                  <c:v>93.61148834118292</c:v>
                </c:pt>
              </c:numCache>
            </c:numRef>
          </c:val>
          <c:smooth val="0"/>
          <c:extLst xmlns:mc="http://schemas.openxmlformats.org/markup-compatibility/2006" xmlns:c14="http://schemas.microsoft.com/office/drawing/2007/8/2/chart" xmlns:c16="http://schemas.microsoft.com/office/drawing/2014/chart">
            <c:ext xmlns:c16="http://schemas.microsoft.com/office/drawing/2014/chart" uri="{C3380CC4-5D6E-409C-BE32-E72D297353CC}">
              <c16:uniqueId val="{00000000-46E7-447B-A5B0-E27F21CAA1EB}"/>
            </c:ext>
          </c:extLst>
        </c:ser>
        <c:ser>
          <c:idx val="1"/>
          <c:order val="1"/>
          <c:tx>
            <c:strRef>
              <c:f>concatenati!$AB$10</c:f>
              <c:strCache>
                <c:ptCount val="1"/>
                <c:pt idx="0">
                  <c:v>Non-residential buildings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concatenati!$R$11:$R$36</c:f>
              <c:numCache>
                <c:formatCode>dd/mm/yy;@</c:formatCode>
                <c:ptCount val="26"/>
                <c:pt idx="0">
                  <c:v>43555</c:v>
                </c:pt>
                <c:pt idx="1">
                  <c:v>43646</c:v>
                </c:pt>
                <c:pt idx="2">
                  <c:v>43738</c:v>
                </c:pt>
                <c:pt idx="3">
                  <c:v>43830</c:v>
                </c:pt>
                <c:pt idx="4">
                  <c:v>43921</c:v>
                </c:pt>
                <c:pt idx="5">
                  <c:v>44012</c:v>
                </c:pt>
                <c:pt idx="6">
                  <c:v>44104</c:v>
                </c:pt>
                <c:pt idx="7">
                  <c:v>44196</c:v>
                </c:pt>
                <c:pt idx="8">
                  <c:v>44286</c:v>
                </c:pt>
                <c:pt idx="9">
                  <c:v>44377</c:v>
                </c:pt>
                <c:pt idx="10">
                  <c:v>44469</c:v>
                </c:pt>
                <c:pt idx="11">
                  <c:v>44561</c:v>
                </c:pt>
                <c:pt idx="12">
                  <c:v>44651</c:v>
                </c:pt>
                <c:pt idx="13">
                  <c:v>44742</c:v>
                </c:pt>
                <c:pt idx="14">
                  <c:v>44834</c:v>
                </c:pt>
                <c:pt idx="15">
                  <c:v>44926</c:v>
                </c:pt>
                <c:pt idx="16">
                  <c:v>45016</c:v>
                </c:pt>
                <c:pt idx="17">
                  <c:v>45107</c:v>
                </c:pt>
                <c:pt idx="18">
                  <c:v>45199</c:v>
                </c:pt>
                <c:pt idx="19">
                  <c:v>45291</c:v>
                </c:pt>
                <c:pt idx="20">
                  <c:v>45382</c:v>
                </c:pt>
                <c:pt idx="21">
                  <c:v>45473</c:v>
                </c:pt>
                <c:pt idx="22">
                  <c:v>45565</c:v>
                </c:pt>
                <c:pt idx="23">
                  <c:v>45657</c:v>
                </c:pt>
                <c:pt idx="24">
                  <c:v>45747</c:v>
                </c:pt>
                <c:pt idx="25">
                  <c:v>45838</c:v>
                </c:pt>
              </c:numCache>
            </c:numRef>
          </c:cat>
          <c:val>
            <c:numRef>
              <c:f>concatenati!$AB$11:$AB$36</c:f>
              <c:numCache>
                <c:formatCode>General</c:formatCode>
                <c:ptCount val="26"/>
                <c:pt idx="7" formatCode="0">
                  <c:v>81.484534293523055</c:v>
                </c:pt>
                <c:pt idx="8" formatCode="0">
                  <c:v>82.074530389137138</c:v>
                </c:pt>
                <c:pt idx="9" formatCode="0">
                  <c:v>84.573337382326145</c:v>
                </c:pt>
                <c:pt idx="10" formatCode="0">
                  <c:v>87.345451390395212</c:v>
                </c:pt>
                <c:pt idx="11" formatCode="0">
                  <c:v>87.271701878443452</c:v>
                </c:pt>
                <c:pt idx="12" formatCode="0">
                  <c:v>88.20441629430394</c:v>
                </c:pt>
                <c:pt idx="13" formatCode="0">
                  <c:v>87.731551776495593</c:v>
                </c:pt>
                <c:pt idx="14" formatCode="0">
                  <c:v>85.5624484837968</c:v>
                </c:pt>
                <c:pt idx="15" formatCode="0">
                  <c:v>84.395470912324839</c:v>
                </c:pt>
                <c:pt idx="16" formatCode="0">
                  <c:v>96.039217387531991</c:v>
                </c:pt>
                <c:pt idx="17" formatCode="0">
                  <c:v>94.911283675328619</c:v>
                </c:pt>
                <c:pt idx="18" formatCode="0">
                  <c:v>97.661706650470691</c:v>
                </c:pt>
                <c:pt idx="19" formatCode="0">
                  <c:v>100</c:v>
                </c:pt>
                <c:pt idx="20" formatCode="0">
                  <c:v>101.73528263415903</c:v>
                </c:pt>
                <c:pt idx="21" formatCode="0">
                  <c:v>103.46622706173267</c:v>
                </c:pt>
                <c:pt idx="22" formatCode="0">
                  <c:v>106.22966465663094</c:v>
                </c:pt>
                <c:pt idx="23" formatCode="0">
                  <c:v>110.53316558934536</c:v>
                </c:pt>
                <c:pt idx="24" formatCode="0">
                  <c:v>112.52440241204286</c:v>
                </c:pt>
                <c:pt idx="25" formatCode="0">
                  <c:v>113.30527959741443</c:v>
                </c:pt>
              </c:numCache>
            </c:numRef>
          </c:val>
          <c:smooth val="0"/>
          <c:extLst xmlns:mc="http://schemas.openxmlformats.org/markup-compatibility/2006" xmlns:c14="http://schemas.microsoft.com/office/drawing/2007/8/2/chart" xmlns:c16="http://schemas.microsoft.com/office/drawing/2014/chart">
            <c:ext xmlns:c16="http://schemas.microsoft.com/office/drawing/2014/chart" uri="{C3380CC4-5D6E-409C-BE32-E72D297353CC}">
              <c16:uniqueId val="{00000001-46E7-447B-A5B0-E27F21CAA1EB}"/>
            </c:ext>
          </c:extLst>
        </c:ser>
        <c:ser>
          <c:idx val="2"/>
          <c:order val="2"/>
          <c:tx>
            <c:strRef>
              <c:f>concatenati!$AC$10</c:f>
              <c:strCache>
                <c:ptCount val="1"/>
                <c:pt idx="0">
                  <c:v>Total construction</c:v>
                </c:pt>
              </c:strCache>
            </c:strRef>
          </c:tx>
          <c:spPr>
            <a:ln w="28575" cap="rnd">
              <a:solidFill>
                <a:srgbClr val="40915B"/>
              </a:solidFill>
              <a:round/>
            </a:ln>
            <a:effectLst/>
          </c:spPr>
          <c:marker>
            <c:symbol val="none"/>
          </c:marker>
          <c:cat>
            <c:numRef>
              <c:f>concatenati!$R$11:$R$36</c:f>
              <c:numCache>
                <c:formatCode>dd/mm/yy;@</c:formatCode>
                <c:ptCount val="26"/>
                <c:pt idx="0">
                  <c:v>43555</c:v>
                </c:pt>
                <c:pt idx="1">
                  <c:v>43646</c:v>
                </c:pt>
                <c:pt idx="2">
                  <c:v>43738</c:v>
                </c:pt>
                <c:pt idx="3">
                  <c:v>43830</c:v>
                </c:pt>
                <c:pt idx="4">
                  <c:v>43921</c:v>
                </c:pt>
                <c:pt idx="5">
                  <c:v>44012</c:v>
                </c:pt>
                <c:pt idx="6">
                  <c:v>44104</c:v>
                </c:pt>
                <c:pt idx="7">
                  <c:v>44196</c:v>
                </c:pt>
                <c:pt idx="8">
                  <c:v>44286</c:v>
                </c:pt>
                <c:pt idx="9">
                  <c:v>44377</c:v>
                </c:pt>
                <c:pt idx="10">
                  <c:v>44469</c:v>
                </c:pt>
                <c:pt idx="11">
                  <c:v>44561</c:v>
                </c:pt>
                <c:pt idx="12">
                  <c:v>44651</c:v>
                </c:pt>
                <c:pt idx="13">
                  <c:v>44742</c:v>
                </c:pt>
                <c:pt idx="14">
                  <c:v>44834</c:v>
                </c:pt>
                <c:pt idx="15">
                  <c:v>44926</c:v>
                </c:pt>
                <c:pt idx="16">
                  <c:v>45016</c:v>
                </c:pt>
                <c:pt idx="17">
                  <c:v>45107</c:v>
                </c:pt>
                <c:pt idx="18">
                  <c:v>45199</c:v>
                </c:pt>
                <c:pt idx="19">
                  <c:v>45291</c:v>
                </c:pt>
                <c:pt idx="20">
                  <c:v>45382</c:v>
                </c:pt>
                <c:pt idx="21">
                  <c:v>45473</c:v>
                </c:pt>
                <c:pt idx="22">
                  <c:v>45565</c:v>
                </c:pt>
                <c:pt idx="23">
                  <c:v>45657</c:v>
                </c:pt>
                <c:pt idx="24">
                  <c:v>45747</c:v>
                </c:pt>
                <c:pt idx="25">
                  <c:v>45838</c:v>
                </c:pt>
              </c:numCache>
            </c:numRef>
          </c:cat>
          <c:val>
            <c:numRef>
              <c:f>concatenati!$AC$11:$AC$36</c:f>
              <c:numCache>
                <c:formatCode>General</c:formatCode>
                <c:ptCount val="26"/>
                <c:pt idx="18" formatCode="0">
                  <c:v>98.725286160249738</c:v>
                </c:pt>
                <c:pt idx="19" formatCode="0">
                  <c:v>100</c:v>
                </c:pt>
                <c:pt idx="20" formatCode="0">
                  <c:v>99.365244536940693</c:v>
                </c:pt>
                <c:pt idx="21" formatCode="0">
                  <c:v>98.47207769684357</c:v>
                </c:pt>
                <c:pt idx="22" formatCode="0">
                  <c:v>98.166840097121053</c:v>
                </c:pt>
                <c:pt idx="23" formatCode="0">
                  <c:v>99.105098855359003</c:v>
                </c:pt>
                <c:pt idx="24" formatCode="0">
                  <c:v>100.82379465834201</c:v>
                </c:pt>
                <c:pt idx="25" formatCode="0">
                  <c:v>101.48456468955949</c:v>
                </c:pt>
              </c:numCache>
            </c:numRef>
          </c:val>
          <c:smooth val="0"/>
          <c:extLst xmlns:mc="http://schemas.openxmlformats.org/markup-compatibility/2006" xmlns:c14="http://schemas.microsoft.com/office/drawing/2007/8/2/chart" xmlns:c16="http://schemas.microsoft.com/office/drawing/2014/chart">
            <c:ext xmlns:c16="http://schemas.microsoft.com/office/drawing/2014/chart" uri="{C3380CC4-5D6E-409C-BE32-E72D297353CC}">
              <c16:uniqueId val="{00000002-46E7-447B-A5B0-E27F21CAA1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7227984"/>
        <c:axId val="487228968"/>
      </c:lineChart>
      <c:dateAx>
        <c:axId val="487227984"/>
        <c:scaling>
          <c:orientation val="minMax"/>
          <c:min val="45291"/>
        </c:scaling>
        <c:delete val="0"/>
        <c:axPos val="b"/>
        <c:numFmt formatCode="[$-409]mmm\-yy;@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7228968"/>
        <c:crosses val="autoZero"/>
        <c:auto val="1"/>
        <c:lblOffset val="100"/>
        <c:baseTimeUnit val="months"/>
        <c:majorUnit val="3"/>
        <c:majorTimeUnit val="months"/>
      </c:dateAx>
      <c:valAx>
        <c:axId val="487228968"/>
        <c:scaling>
          <c:orientation val="minMax"/>
          <c:min val="9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7227984"/>
        <c:crossesAt val="45291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1146986513248046E-2"/>
          <c:y val="2.3687628237257757E-2"/>
          <c:w val="0.59508087125670184"/>
          <c:h val="0.25117774578962049"/>
        </c:manualLayout>
      </c:layout>
      <c:overlay val="1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 sz="900">
          <a:solidFill>
            <a:schemeClr val="tx1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533136124016001"/>
          <c:y val="3.7971309232066847E-2"/>
          <c:w val="0.84152361754773819"/>
          <c:h val="0.61879928807515527"/>
        </c:manualLayout>
      </c:layout>
      <c:barChart>
        <c:barDir val="col"/>
        <c:grouping val="stacked"/>
        <c:varyColors val="0"/>
        <c:ser>
          <c:idx val="1"/>
          <c:order val="1"/>
          <c:tx>
            <c:strRef>
              <c:f>Sheet1!$C$6</c:f>
              <c:strCache>
                <c:ptCount val="1"/>
                <c:pt idx="0">
                  <c:v>Bilancio primario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0"/>
                  <c:y val="-3.1750000000000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E67-4B29-83DD-AF7563C9B92B}"/>
                </c:ext>
              </c:extLst>
            </c:dLbl>
            <c:dLbl>
              <c:idx val="4"/>
              <c:layout>
                <c:manualLayout>
                  <c:x val="0"/>
                  <c:y val="-5.05317438159955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309-433D-9FEE-2450F997E279}"/>
                </c:ext>
              </c:extLst>
            </c:dLbl>
            <c:dLbl>
              <c:idx val="5"/>
              <c:layout>
                <c:manualLayout>
                  <c:x val="-2.942502572952161E-3"/>
                  <c:y val="-5.05317438159954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309-433D-9FEE-2450F997E279}"/>
                </c:ext>
              </c:extLst>
            </c:dLbl>
            <c:dLbl>
              <c:idx val="6"/>
              <c:layout>
                <c:manualLayout>
                  <c:x val="0"/>
                  <c:y val="-7.1586637072660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309-433D-9FEE-2450F997E279}"/>
                </c:ext>
              </c:extLst>
            </c:dLbl>
            <c:dLbl>
              <c:idx val="7"/>
              <c:layout>
                <c:manualLayout>
                  <c:x val="-1.0789051464781007E-16"/>
                  <c:y val="-7.1586637072660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309-433D-9FEE-2450F997E279}"/>
                </c:ext>
              </c:extLst>
            </c:dLbl>
            <c:dLbl>
              <c:idx val="8"/>
              <c:layout>
                <c:manualLayout>
                  <c:x val="2.942502572952053E-3"/>
                  <c:y val="-9.26415303293250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309-433D-9FEE-2450F997E279}"/>
                </c:ext>
              </c:extLst>
            </c:dLbl>
            <c:dLbl>
              <c:idx val="9"/>
              <c:layout>
                <c:manualLayout>
                  <c:x val="0"/>
                  <c:y val="-8.84305516779921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309-433D-9FEE-2450F997E279}"/>
                </c:ext>
              </c:extLst>
            </c:dLbl>
            <c:dLbl>
              <c:idx val="10"/>
              <c:layout>
                <c:manualLayout>
                  <c:x val="-1.0789051464781007E-16"/>
                  <c:y val="-0.1094854449346568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309-433D-9FEE-2450F997E2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Sheet1!$D$4:$N$4</c:f>
              <c:numCache>
                <c:formatCode>General</c:formatCode>
                <c:ptCount val="11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  <c:pt idx="6">
                  <c:v>2027</c:v>
                </c:pt>
                <c:pt idx="7">
                  <c:v>2028</c:v>
                </c:pt>
                <c:pt idx="8">
                  <c:v>2029</c:v>
                </c:pt>
                <c:pt idx="9">
                  <c:v>2030</c:v>
                </c:pt>
                <c:pt idx="10">
                  <c:v>2031</c:v>
                </c:pt>
              </c:numCache>
            </c:numRef>
          </c:cat>
          <c:val>
            <c:numRef>
              <c:f>Sheet1!$D$6:$N$6</c:f>
              <c:numCache>
                <c:formatCode>0.0</c:formatCode>
                <c:ptCount val="11"/>
                <c:pt idx="0">
                  <c:v>-5.4348000000000001</c:v>
                </c:pt>
                <c:pt idx="1">
                  <c:v>-3.9923999999999999</c:v>
                </c:pt>
                <c:pt idx="2">
                  <c:v>-3.5</c:v>
                </c:pt>
                <c:pt idx="3" formatCode="General">
                  <c:v>0.4</c:v>
                </c:pt>
                <c:pt idx="4" formatCode="General">
                  <c:v>0.6</c:v>
                </c:pt>
                <c:pt idx="5" formatCode="General">
                  <c:v>1.1000000000000001</c:v>
                </c:pt>
                <c:pt idx="6" formatCode="General">
                  <c:v>1.5</c:v>
                </c:pt>
                <c:pt idx="7" formatCode="General">
                  <c:v>1.9</c:v>
                </c:pt>
                <c:pt idx="8" formatCode="General">
                  <c:v>2.4</c:v>
                </c:pt>
                <c:pt idx="9" formatCode="General">
                  <c:v>2.6</c:v>
                </c:pt>
                <c:pt idx="10">
                  <c:v>3</c:v>
                </c:pt>
              </c:numCache>
            </c:numRef>
          </c:val>
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<c:ext xmlns:c16="http://schemas.microsoft.com/office/drawing/2014/chart" uri="{C3380CC4-5D6E-409C-BE32-E72D297353CC}">
              <c16:uniqueId val="{00000001-AE67-4B29-83DD-AF7563C9B92B}"/>
            </c:ext>
          </c:extLst>
        </c:ser>
        <c:ser>
          <c:idx val="2"/>
          <c:order val="2"/>
          <c:tx>
            <c:strRef>
              <c:f>Sheet1!$C$7</c:f>
              <c:strCache>
                <c:ptCount val="1"/>
                <c:pt idx="0">
                  <c:v>Spesa per interessi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0"/>
                  <c:y val="4.23336111111111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E67-4B29-83DD-AF7563C9B92B}"/>
                </c:ext>
              </c:extLst>
            </c:dLbl>
            <c:dLbl>
              <c:idx val="5"/>
              <c:layout>
                <c:manualLayout>
                  <c:x val="-5.8795617084310512E-17"/>
                  <c:y val="-0.144638888888888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E67-4B29-83DD-AF7563C9B92B}"/>
                </c:ext>
              </c:extLst>
            </c:dLbl>
            <c:dLbl>
              <c:idx val="6"/>
              <c:layout>
                <c:manualLayout>
                  <c:x val="-1.1759123416862102E-16"/>
                  <c:y val="-0.151694166666666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E67-4B29-83DD-AF7563C9B92B}"/>
                </c:ext>
              </c:extLst>
            </c:dLbl>
            <c:dLbl>
              <c:idx val="7"/>
              <c:layout>
                <c:manualLayout>
                  <c:x val="-6.4141414141414138E-3"/>
                  <c:y val="-0.158749722222222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E67-4B29-83DD-AF7563C9B92B}"/>
                </c:ext>
              </c:extLst>
            </c:dLbl>
            <c:dLbl>
              <c:idx val="8"/>
              <c:layout>
                <c:manualLayout>
                  <c:x val="-3.2070707070708249E-3"/>
                  <c:y val="-0.158749722222222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E67-4B29-83DD-AF7563C9B92B}"/>
                </c:ext>
              </c:extLst>
            </c:dLbl>
            <c:dLbl>
              <c:idx val="9"/>
              <c:layout>
                <c:manualLayout>
                  <c:x val="-3.2070707070707069E-3"/>
                  <c:y val="-0.151694166666666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E67-4B29-83DD-AF7563C9B92B}"/>
                </c:ext>
              </c:extLst>
            </c:dLbl>
            <c:dLbl>
              <c:idx val="10"/>
              <c:layout>
                <c:manualLayout>
                  <c:x val="0"/>
                  <c:y val="-0.162277499999999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E67-4B29-83DD-AF7563C9B9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Sheet1!$D$4:$N$4</c:f>
              <c:numCache>
                <c:formatCode>General</c:formatCode>
                <c:ptCount val="11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  <c:pt idx="6">
                  <c:v>2027</c:v>
                </c:pt>
                <c:pt idx="7">
                  <c:v>2028</c:v>
                </c:pt>
                <c:pt idx="8">
                  <c:v>2029</c:v>
                </c:pt>
                <c:pt idx="9">
                  <c:v>2030</c:v>
                </c:pt>
                <c:pt idx="10">
                  <c:v>2031</c:v>
                </c:pt>
              </c:numCache>
            </c:numRef>
          </c:cat>
          <c:val>
            <c:numRef>
              <c:f>Sheet1!$D$7:$N$7</c:f>
              <c:numCache>
                <c:formatCode>0.0</c:formatCode>
                <c:ptCount val="11"/>
                <c:pt idx="0">
                  <c:v>-3.4188999999999998</c:v>
                </c:pt>
                <c:pt idx="1">
                  <c:v>-4.0983000000000001</c:v>
                </c:pt>
                <c:pt idx="2">
                  <c:v>-3.7</c:v>
                </c:pt>
                <c:pt idx="3" formatCode="General">
                  <c:v>-3.9</c:v>
                </c:pt>
                <c:pt idx="4" formatCode="General">
                  <c:v>-3.9</c:v>
                </c:pt>
                <c:pt idx="5" formatCode="General">
                  <c:v>-3.9</c:v>
                </c:pt>
                <c:pt idx="6" formatCode="General">
                  <c:v>-4.0999999999999996</c:v>
                </c:pt>
                <c:pt idx="7" formatCode="General">
                  <c:v>-4.2</c:v>
                </c:pt>
                <c:pt idx="8" formatCode="General">
                  <c:v>-4.2</c:v>
                </c:pt>
                <c:pt idx="9">
                  <c:v>-4.25</c:v>
                </c:pt>
                <c:pt idx="10" formatCode="General">
                  <c:v>-4.5</c:v>
                </c:pt>
              </c:numCache>
            </c:numRef>
          </c:val>
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<c:ext xmlns:c16="http://schemas.microsoft.com/office/drawing/2014/chart" uri="{C3380CC4-5D6E-409C-BE32-E72D297353CC}">
              <c16:uniqueId val="{00000009-AE67-4B29-83DD-AF7563C9B9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10571096"/>
        <c:axId val="1010574704"/>
      </c:barChart>
      <c:lineChart>
        <c:grouping val="standard"/>
        <c:varyColors val="0"/>
        <c:ser>
          <c:idx val="0"/>
          <c:order val="0"/>
          <c:tx>
            <c:strRef>
              <c:f>Sheet1!$C$5</c:f>
              <c:strCache>
                <c:ptCount val="1"/>
                <c:pt idx="0">
                  <c:v>Saldo di bilancio (% PIL)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3"/>
              <c:layout>
                <c:manualLayout>
                  <c:x val="-1.9242424242424241E-2"/>
                  <c:y val="4.2333333333333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E67-4B29-83DD-AF7563C9B92B}"/>
                </c:ext>
              </c:extLst>
            </c:dLbl>
            <c:dLbl>
              <c:idx val="4"/>
              <c:layout>
                <c:manualLayout>
                  <c:x val="-5.8795617084310512E-17"/>
                  <c:y val="-5.99722222222222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E67-4B29-83DD-AF7563C9B92B}"/>
                </c:ext>
              </c:extLst>
            </c:dLbl>
            <c:dLbl>
              <c:idx val="5"/>
              <c:layout>
                <c:manualLayout>
                  <c:x val="-9.6212121212121797E-3"/>
                  <c:y val="-4.233333333333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E67-4B29-83DD-AF7563C9B92B}"/>
                </c:ext>
              </c:extLst>
            </c:dLbl>
            <c:dLbl>
              <c:idx val="6"/>
              <c:layout>
                <c:manualLayout>
                  <c:x val="0"/>
                  <c:y val="-4.58611111111111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E67-4B29-83DD-AF7563C9B92B}"/>
                </c:ext>
              </c:extLst>
            </c:dLbl>
            <c:dLbl>
              <c:idx val="7"/>
              <c:layout>
                <c:manualLayout>
                  <c:x val="-9.6212121212122387E-3"/>
                  <c:y val="-5.291666666666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E67-4B29-83DD-AF7563C9B92B}"/>
                </c:ext>
              </c:extLst>
            </c:dLbl>
            <c:dLbl>
              <c:idx val="8"/>
              <c:layout>
                <c:manualLayout>
                  <c:x val="0"/>
                  <c:y val="-4.2333333333333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E67-4B29-83DD-AF7563C9B92B}"/>
                </c:ext>
              </c:extLst>
            </c:dLbl>
            <c:dLbl>
              <c:idx val="9"/>
              <c:layout>
                <c:manualLayout>
                  <c:x val="-6.4141414141414138E-3"/>
                  <c:y val="-3.1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E67-4B29-83DD-AF7563C9B92B}"/>
                </c:ext>
              </c:extLst>
            </c:dLbl>
            <c:dLbl>
              <c:idx val="10"/>
              <c:layout>
                <c:manualLayout>
                  <c:x val="-1.1759123416862102E-16"/>
                  <c:y val="-3.1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E67-4B29-83DD-AF7563C9B9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Sheet1!$D$4:$N$4</c:f>
              <c:numCache>
                <c:formatCode>General</c:formatCode>
                <c:ptCount val="11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  <c:pt idx="6">
                  <c:v>2027</c:v>
                </c:pt>
                <c:pt idx="7">
                  <c:v>2028</c:v>
                </c:pt>
                <c:pt idx="8">
                  <c:v>2029</c:v>
                </c:pt>
                <c:pt idx="9">
                  <c:v>2030</c:v>
                </c:pt>
                <c:pt idx="10">
                  <c:v>2031</c:v>
                </c:pt>
              </c:numCache>
            </c:numRef>
          </c:cat>
          <c:val>
            <c:numRef>
              <c:f>Sheet1!$D$5:$N$5</c:f>
              <c:numCache>
                <c:formatCode>0.0</c:formatCode>
                <c:ptCount val="11"/>
                <c:pt idx="0">
                  <c:v>-8.8536999999999999</c:v>
                </c:pt>
                <c:pt idx="1">
                  <c:v>-8.0907</c:v>
                </c:pt>
                <c:pt idx="2">
                  <c:v>-7.1677735176339477</c:v>
                </c:pt>
                <c:pt idx="3" formatCode="General">
                  <c:v>-3.4</c:v>
                </c:pt>
                <c:pt idx="4" formatCode="General">
                  <c:v>-3.3</c:v>
                </c:pt>
                <c:pt idx="5" formatCode="General">
                  <c:v>-2.8</c:v>
                </c:pt>
                <c:pt idx="6" formatCode="General">
                  <c:v>-2.5999999999999996</c:v>
                </c:pt>
                <c:pt idx="7" formatCode="General">
                  <c:v>-2.3000000000000003</c:v>
                </c:pt>
                <c:pt idx="8" formatCode="General">
                  <c:v>-1.8000000000000003</c:v>
                </c:pt>
                <c:pt idx="9">
                  <c:v>-1.65</c:v>
                </c:pt>
                <c:pt idx="10" formatCode="General">
                  <c:v>-1.5</c:v>
                </c:pt>
              </c:numCache>
            </c:numRef>
          </c:val>
          <c:smooth val="0"/>
      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>
            <c:ext xmlns:c16="http://schemas.microsoft.com/office/drawing/2014/chart" uri="{C3380CC4-5D6E-409C-BE32-E72D297353CC}">
              <c16:uniqueId val="{00000012-AE67-4B29-83DD-AF7563C9B9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0571096"/>
        <c:axId val="1010574704"/>
      </c:lineChart>
      <c:catAx>
        <c:axId val="1010571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0574704"/>
        <c:crosses val="autoZero"/>
        <c:auto val="1"/>
        <c:lblAlgn val="ctr"/>
        <c:lblOffset val="100"/>
        <c:noMultiLvlLbl val="0"/>
      </c:catAx>
      <c:valAx>
        <c:axId val="1010574704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0571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9889890163561443E-2"/>
          <c:y val="0.85168230921337051"/>
          <c:w val="0.91819379460961337"/>
          <c:h val="9.2441311671667664E-2"/>
        </c:manualLayout>
      </c:layout>
      <c:overlay val="0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mc="http://schemas.openxmlformats.org/markup-compatibility/2006" xmlns:c14="http://schemas.microsoft.com/office/drawing/2007/8/2/chart" xmlns:c15="http://schemas.microsoft.com/office/drawing/2012/chart" xmlns:c16="http://schemas.microsoft.com/office/drawing/2014/chart"/>
  </c:chart>
  <c:spPr>
    <a:noFill/>
    <a:ln w="25400" cap="flat" cmpd="sng" algn="ctr">
      <a:noFill/>
      <a:round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Sheet1!$D$37</c:f>
              <c:strCache>
                <c:ptCount val="1"/>
                <c:pt idx="0">
                  <c:v>Public debt (% GDP)</c:v>
                </c:pt>
              </c:strCache>
            </c:strRef>
          </c:tx>
          <c:spPr>
            <a:ln w="28575" cap="rnd">
              <a:solidFill>
                <a:srgbClr val="003A79"/>
              </a:solidFill>
              <a:round/>
            </a:ln>
            <a:effectLst/>
          </c:spPr>
          <c:marker>
            <c:symbol val="none"/>
          </c:marker>
          <c:cat>
            <c:numRef>
              <c:f>Sheet1!$C$38:$C$89</c:f>
              <c:numCache>
                <c:formatCode>m/d/yyyy</c:formatCode>
                <c:ptCount val="52"/>
                <c:pt idx="0">
                  <c:v>33238</c:v>
                </c:pt>
                <c:pt idx="1">
                  <c:v>33603</c:v>
                </c:pt>
                <c:pt idx="2">
                  <c:v>33969</c:v>
                </c:pt>
                <c:pt idx="3">
                  <c:v>34334</c:v>
                </c:pt>
                <c:pt idx="4">
                  <c:v>34699</c:v>
                </c:pt>
                <c:pt idx="5">
                  <c:v>35064</c:v>
                </c:pt>
                <c:pt idx="6">
                  <c:v>35430</c:v>
                </c:pt>
                <c:pt idx="7">
                  <c:v>35795</c:v>
                </c:pt>
                <c:pt idx="8">
                  <c:v>36160</c:v>
                </c:pt>
                <c:pt idx="9">
                  <c:v>36525</c:v>
                </c:pt>
                <c:pt idx="10">
                  <c:v>36891</c:v>
                </c:pt>
                <c:pt idx="11">
                  <c:v>37256</c:v>
                </c:pt>
                <c:pt idx="12">
                  <c:v>37621</c:v>
                </c:pt>
                <c:pt idx="13">
                  <c:v>37986</c:v>
                </c:pt>
                <c:pt idx="14">
                  <c:v>38352</c:v>
                </c:pt>
                <c:pt idx="15">
                  <c:v>38717</c:v>
                </c:pt>
                <c:pt idx="16">
                  <c:v>39082</c:v>
                </c:pt>
                <c:pt idx="17">
                  <c:v>39447</c:v>
                </c:pt>
                <c:pt idx="18">
                  <c:v>39813</c:v>
                </c:pt>
                <c:pt idx="19">
                  <c:v>40178</c:v>
                </c:pt>
                <c:pt idx="20">
                  <c:v>40543</c:v>
                </c:pt>
                <c:pt idx="21">
                  <c:v>40908</c:v>
                </c:pt>
                <c:pt idx="22">
                  <c:v>41274</c:v>
                </c:pt>
                <c:pt idx="23">
                  <c:v>41639</c:v>
                </c:pt>
                <c:pt idx="24">
                  <c:v>42004</c:v>
                </c:pt>
                <c:pt idx="25">
                  <c:v>42369</c:v>
                </c:pt>
                <c:pt idx="26">
                  <c:v>42735</c:v>
                </c:pt>
                <c:pt idx="27">
                  <c:v>43100</c:v>
                </c:pt>
                <c:pt idx="28">
                  <c:v>43465</c:v>
                </c:pt>
                <c:pt idx="29">
                  <c:v>43830</c:v>
                </c:pt>
                <c:pt idx="30">
                  <c:v>44196</c:v>
                </c:pt>
                <c:pt idx="31">
                  <c:v>44561</c:v>
                </c:pt>
                <c:pt idx="32">
                  <c:v>44926</c:v>
                </c:pt>
                <c:pt idx="33">
                  <c:v>45291</c:v>
                </c:pt>
                <c:pt idx="34">
                  <c:v>45657</c:v>
                </c:pt>
                <c:pt idx="35">
                  <c:v>46022</c:v>
                </c:pt>
                <c:pt idx="36">
                  <c:v>46387</c:v>
                </c:pt>
                <c:pt idx="37">
                  <c:v>46752</c:v>
                </c:pt>
                <c:pt idx="38">
                  <c:v>47118</c:v>
                </c:pt>
                <c:pt idx="39">
                  <c:v>47483</c:v>
                </c:pt>
                <c:pt idx="40">
                  <c:v>47848</c:v>
                </c:pt>
                <c:pt idx="41">
                  <c:v>48213</c:v>
                </c:pt>
                <c:pt idx="42">
                  <c:v>48579</c:v>
                </c:pt>
                <c:pt idx="43">
                  <c:v>48944</c:v>
                </c:pt>
                <c:pt idx="44">
                  <c:v>49309</c:v>
                </c:pt>
                <c:pt idx="45">
                  <c:v>49674</c:v>
                </c:pt>
                <c:pt idx="46">
                  <c:v>50040</c:v>
                </c:pt>
                <c:pt idx="47">
                  <c:v>50405</c:v>
                </c:pt>
                <c:pt idx="48">
                  <c:v>50770</c:v>
                </c:pt>
                <c:pt idx="49">
                  <c:v>51135</c:v>
                </c:pt>
                <c:pt idx="50">
                  <c:v>51501</c:v>
                </c:pt>
                <c:pt idx="51">
                  <c:v>51866</c:v>
                </c:pt>
              </c:numCache>
            </c:numRef>
          </c:cat>
          <c:val>
            <c:numRef>
              <c:f>Sheet1!$D$38:$D$89</c:f>
              <c:numCache>
                <c:formatCode>0.0</c:formatCode>
                <c:ptCount val="52"/>
                <c:pt idx="0">
                  <c:v>91.375699999999995</c:v>
                </c:pt>
                <c:pt idx="1">
                  <c:v>94.537899999999993</c:v>
                </c:pt>
                <c:pt idx="2">
                  <c:v>101.0719</c:v>
                </c:pt>
                <c:pt idx="3">
                  <c:v>110.7187</c:v>
                </c:pt>
                <c:pt idx="4">
                  <c:v>116.61750000000001</c:v>
                </c:pt>
                <c:pt idx="5">
                  <c:v>119.0877</c:v>
                </c:pt>
                <c:pt idx="6">
                  <c:v>118.8964</c:v>
                </c:pt>
                <c:pt idx="7">
                  <c:v>116.4905</c:v>
                </c:pt>
                <c:pt idx="8">
                  <c:v>113.88679999999999</c:v>
                </c:pt>
                <c:pt idx="9">
                  <c:v>113.0585</c:v>
                </c:pt>
                <c:pt idx="10">
                  <c:v>108.7428</c:v>
                </c:pt>
                <c:pt idx="11">
                  <c:v>108.51300000000001</c:v>
                </c:pt>
                <c:pt idx="12">
                  <c:v>105.94750000000001</c:v>
                </c:pt>
                <c:pt idx="13">
                  <c:v>105.1408</c:v>
                </c:pt>
                <c:pt idx="14">
                  <c:v>104.7376</c:v>
                </c:pt>
                <c:pt idx="15">
                  <c:v>106.17100000000001</c:v>
                </c:pt>
                <c:pt idx="16">
                  <c:v>106.2486</c:v>
                </c:pt>
                <c:pt idx="17">
                  <c:v>103.44970000000001</c:v>
                </c:pt>
                <c:pt idx="18">
                  <c:v>105.7782</c:v>
                </c:pt>
                <c:pt idx="19">
                  <c:v>116.1112</c:v>
                </c:pt>
                <c:pt idx="20">
                  <c:v>118.7169</c:v>
                </c:pt>
                <c:pt idx="21">
                  <c:v>119.0856</c:v>
                </c:pt>
                <c:pt idx="22">
                  <c:v>125.849</c:v>
                </c:pt>
                <c:pt idx="23">
                  <c:v>131.77950000000001</c:v>
                </c:pt>
                <c:pt idx="24">
                  <c:v>134.68369999999999</c:v>
                </c:pt>
                <c:pt idx="25">
                  <c:v>134.65450000000001</c:v>
                </c:pt>
                <c:pt idx="26">
                  <c:v>134.08690000000001</c:v>
                </c:pt>
                <c:pt idx="27">
                  <c:v>133.5762</c:v>
                </c:pt>
                <c:pt idx="28">
                  <c:v>133.9889</c:v>
                </c:pt>
                <c:pt idx="29">
                  <c:v>133.63919999999999</c:v>
                </c:pt>
                <c:pt idx="30">
                  <c:v>154.28809999999999</c:v>
                </c:pt>
                <c:pt idx="31">
                  <c:v>145.7347</c:v>
                </c:pt>
                <c:pt idx="32">
                  <c:v>138.34909999999999</c:v>
                </c:pt>
                <c:pt idx="33">
                  <c:v>134.7936</c:v>
                </c:pt>
                <c:pt idx="34">
                  <c:v>135.80097181729838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4A9-476E-8BD2-AFB3CB4048EC}"/>
            </c:ext>
          </c:extLst>
        </c:ser>
        <c:ser>
          <c:idx val="1"/>
          <c:order val="1"/>
          <c:tx>
            <c:strRef>
              <c:f>Sheet1!$E$37</c:f>
              <c:strCache>
                <c:ptCount val="1"/>
                <c:pt idx="0">
                  <c:v>f</c:v>
                </c:pt>
              </c:strCache>
            </c:strRef>
          </c:tx>
          <c:spPr>
            <a:ln w="28575" cap="rnd">
              <a:solidFill>
                <a:srgbClr val="003A79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Sheet1!$C$38:$C$89</c:f>
              <c:numCache>
                <c:formatCode>m/d/yyyy</c:formatCode>
                <c:ptCount val="52"/>
                <c:pt idx="0">
                  <c:v>33238</c:v>
                </c:pt>
                <c:pt idx="1">
                  <c:v>33603</c:v>
                </c:pt>
                <c:pt idx="2">
                  <c:v>33969</c:v>
                </c:pt>
                <c:pt idx="3">
                  <c:v>34334</c:v>
                </c:pt>
                <c:pt idx="4">
                  <c:v>34699</c:v>
                </c:pt>
                <c:pt idx="5">
                  <c:v>35064</c:v>
                </c:pt>
                <c:pt idx="6">
                  <c:v>35430</c:v>
                </c:pt>
                <c:pt idx="7">
                  <c:v>35795</c:v>
                </c:pt>
                <c:pt idx="8">
                  <c:v>36160</c:v>
                </c:pt>
                <c:pt idx="9">
                  <c:v>36525</c:v>
                </c:pt>
                <c:pt idx="10">
                  <c:v>36891</c:v>
                </c:pt>
                <c:pt idx="11">
                  <c:v>37256</c:v>
                </c:pt>
                <c:pt idx="12">
                  <c:v>37621</c:v>
                </c:pt>
                <c:pt idx="13">
                  <c:v>37986</c:v>
                </c:pt>
                <c:pt idx="14">
                  <c:v>38352</c:v>
                </c:pt>
                <c:pt idx="15">
                  <c:v>38717</c:v>
                </c:pt>
                <c:pt idx="16">
                  <c:v>39082</c:v>
                </c:pt>
                <c:pt idx="17">
                  <c:v>39447</c:v>
                </c:pt>
                <c:pt idx="18">
                  <c:v>39813</c:v>
                </c:pt>
                <c:pt idx="19">
                  <c:v>40178</c:v>
                </c:pt>
                <c:pt idx="20">
                  <c:v>40543</c:v>
                </c:pt>
                <c:pt idx="21">
                  <c:v>40908</c:v>
                </c:pt>
                <c:pt idx="22">
                  <c:v>41274</c:v>
                </c:pt>
                <c:pt idx="23">
                  <c:v>41639</c:v>
                </c:pt>
                <c:pt idx="24">
                  <c:v>42004</c:v>
                </c:pt>
                <c:pt idx="25">
                  <c:v>42369</c:v>
                </c:pt>
                <c:pt idx="26">
                  <c:v>42735</c:v>
                </c:pt>
                <c:pt idx="27">
                  <c:v>43100</c:v>
                </c:pt>
                <c:pt idx="28">
                  <c:v>43465</c:v>
                </c:pt>
                <c:pt idx="29">
                  <c:v>43830</c:v>
                </c:pt>
                <c:pt idx="30">
                  <c:v>44196</c:v>
                </c:pt>
                <c:pt idx="31">
                  <c:v>44561</c:v>
                </c:pt>
                <c:pt idx="32">
                  <c:v>44926</c:v>
                </c:pt>
                <c:pt idx="33">
                  <c:v>45291</c:v>
                </c:pt>
                <c:pt idx="34">
                  <c:v>45657</c:v>
                </c:pt>
                <c:pt idx="35">
                  <c:v>46022</c:v>
                </c:pt>
                <c:pt idx="36">
                  <c:v>46387</c:v>
                </c:pt>
                <c:pt idx="37">
                  <c:v>46752</c:v>
                </c:pt>
                <c:pt idx="38">
                  <c:v>47118</c:v>
                </c:pt>
                <c:pt idx="39">
                  <c:v>47483</c:v>
                </c:pt>
                <c:pt idx="40">
                  <c:v>47848</c:v>
                </c:pt>
                <c:pt idx="41">
                  <c:v>48213</c:v>
                </c:pt>
                <c:pt idx="42">
                  <c:v>48579</c:v>
                </c:pt>
                <c:pt idx="43">
                  <c:v>48944</c:v>
                </c:pt>
                <c:pt idx="44">
                  <c:v>49309</c:v>
                </c:pt>
                <c:pt idx="45">
                  <c:v>49674</c:v>
                </c:pt>
                <c:pt idx="46">
                  <c:v>50040</c:v>
                </c:pt>
                <c:pt idx="47">
                  <c:v>50405</c:v>
                </c:pt>
                <c:pt idx="48">
                  <c:v>50770</c:v>
                </c:pt>
                <c:pt idx="49">
                  <c:v>51135</c:v>
                </c:pt>
                <c:pt idx="50">
                  <c:v>51501</c:v>
                </c:pt>
                <c:pt idx="51">
                  <c:v>51866</c:v>
                </c:pt>
              </c:numCache>
            </c:numRef>
          </c:cat>
          <c:val>
            <c:numRef>
              <c:f>Sheet1!$E$38:$E$89</c:f>
              <c:numCache>
                <c:formatCode>General</c:formatCode>
                <c:ptCount val="52"/>
                <c:pt idx="34" formatCode="0.0">
                  <c:v>135.80097181729838</c:v>
                </c:pt>
                <c:pt idx="35" formatCode="0.0">
                  <c:v>136.91270263049216</c:v>
                </c:pt>
                <c:pt idx="36" formatCode="0.0">
                  <c:v>137.79602582976932</c:v>
                </c:pt>
                <c:pt idx="37" formatCode="0.0">
                  <c:v>137.50411874246521</c:v>
                </c:pt>
                <c:pt idx="38" formatCode="0.0">
                  <c:v>136.40887037204789</c:v>
                </c:pt>
                <c:pt idx="39" formatCode="0.0">
                  <c:v>134.90211537236632</c:v>
                </c:pt>
                <c:pt idx="40" formatCode="0.0">
                  <c:v>133.90697585526112</c:v>
                </c:pt>
                <c:pt idx="41" formatCode="0.0">
                  <c:v>132.52443821454122</c:v>
                </c:pt>
                <c:pt idx="42" formatCode="0.0">
                  <c:v>130.78034879702162</c:v>
                </c:pt>
                <c:pt idx="43" formatCode="0.0">
                  <c:v>129.24211177898891</c:v>
                </c:pt>
                <c:pt idx="44" formatCode="0.0">
                  <c:v>127.42777842620285</c:v>
                </c:pt>
                <c:pt idx="45" formatCode="0.0">
                  <c:v>125.75628973417751</c:v>
                </c:pt>
                <c:pt idx="46" formatCode="0.0">
                  <c:v>123.95686989745884</c:v>
                </c:pt>
                <c:pt idx="47" formatCode="0.0">
                  <c:v>122.04696989105406</c:v>
                </c:pt>
                <c:pt idx="48" formatCode="0.0">
                  <c:v>120.1338200106906</c:v>
                </c:pt>
                <c:pt idx="49" formatCode="0.0">
                  <c:v>118.02132368182667</c:v>
                </c:pt>
                <c:pt idx="50" formatCode="0.0">
                  <c:v>115.85034106251368</c:v>
                </c:pt>
                <c:pt idx="51" formatCode="0.0">
                  <c:v>113.72465353524485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4A9-476E-8BD2-AFB3CB4048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7227984"/>
        <c:axId val="487228968"/>
      </c:lineChart>
      <c:dateAx>
        <c:axId val="487227984"/>
        <c:scaling>
          <c:orientation val="minMax"/>
          <c:max val="47849"/>
          <c:min val="34700"/>
        </c:scaling>
        <c:delete val="0"/>
        <c:axPos val="b"/>
        <c:numFmt formatCode="yyyy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487228968"/>
        <c:crosses val="autoZero"/>
        <c:auto val="1"/>
        <c:lblOffset val="100"/>
        <c:baseTimeUnit val="years"/>
      </c:dateAx>
      <c:valAx>
        <c:axId val="487228968"/>
        <c:scaling>
          <c:orientation val="minMax"/>
          <c:min val="100"/>
        </c:scaling>
        <c:delete val="0"/>
        <c:axPos val="l"/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487227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 sz="900">
          <a:solidFill>
            <a:schemeClr val="tx1"/>
          </a:solidFill>
          <a:latin typeface="Century Gothic" panose="020B0502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Foglio1!$A$13</c:f>
              <c:strCache>
                <c:ptCount val="1"/>
                <c:pt idx="0">
                  <c:v>US</c:v>
                </c:pt>
              </c:strCache>
            </c:strRef>
          </c:tx>
          <c:spPr>
            <a:ln w="28575" cap="rnd">
              <a:solidFill>
                <a:srgbClr val="003A79"/>
              </a:solidFill>
              <a:round/>
            </a:ln>
            <a:effectLst/>
          </c:spPr>
          <c:marker>
            <c:symbol val="none"/>
          </c:marker>
          <c:cat>
            <c:numRef>
              <c:f>Foglio1!$B$12:$AG$12</c:f>
              <c:numCache>
                <c:formatCode>General</c:formatCode>
                <c:ptCount val="32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  <c:pt idx="27">
                  <c:v>2026</c:v>
                </c:pt>
                <c:pt idx="28">
                  <c:v>2027</c:v>
                </c:pt>
                <c:pt idx="29">
                  <c:v>2028</c:v>
                </c:pt>
                <c:pt idx="30">
                  <c:v>2029</c:v>
                </c:pt>
                <c:pt idx="31">
                  <c:v>2030</c:v>
                </c:pt>
              </c:numCache>
            </c:numRef>
          </c:cat>
          <c:val>
            <c:numRef>
              <c:f>Foglio1!$B$13:$AG$13</c:f>
              <c:numCache>
                <c:formatCode>#,##0.0</c:formatCode>
                <c:ptCount val="32"/>
                <c:pt idx="0">
                  <c:v>7365.0609999999997</c:v>
                </c:pt>
                <c:pt idx="1">
                  <c:v>7427.0879999999997</c:v>
                </c:pt>
                <c:pt idx="2">
                  <c:v>7946.78</c:v>
                </c:pt>
                <c:pt idx="3">
                  <c:v>8827.26</c:v>
                </c:pt>
                <c:pt idx="4">
                  <c:v>9416.8340000000007</c:v>
                </c:pt>
                <c:pt idx="5">
                  <c:v>10890.7</c:v>
                </c:pt>
                <c:pt idx="6">
                  <c:v>11586.4</c:v>
                </c:pt>
                <c:pt idx="7">
                  <c:v>11913.57</c:v>
                </c:pt>
                <c:pt idx="8">
                  <c:v>12530.69</c:v>
                </c:pt>
                <c:pt idx="9">
                  <c:v>15114.36</c:v>
                </c:pt>
                <c:pt idx="10">
                  <c:v>16769.55</c:v>
                </c:pt>
                <c:pt idx="11">
                  <c:v>18928.2</c:v>
                </c:pt>
                <c:pt idx="12">
                  <c:v>20428.78</c:v>
                </c:pt>
                <c:pt idx="13">
                  <c:v>21562.77</c:v>
                </c:pt>
                <c:pt idx="14">
                  <c:v>22988.98</c:v>
                </c:pt>
                <c:pt idx="15">
                  <c:v>23855.98</c:v>
                </c:pt>
                <c:pt idx="16">
                  <c:v>25008.17</c:v>
                </c:pt>
                <c:pt idx="17">
                  <c:v>26029.35</c:v>
                </c:pt>
                <c:pt idx="18">
                  <c:v>26464.1</c:v>
                </c:pt>
                <c:pt idx="19">
                  <c:v>28278.09</c:v>
                </c:pt>
                <c:pt idx="20">
                  <c:v>29146.75</c:v>
                </c:pt>
                <c:pt idx="21">
                  <c:v>33786.050000000003</c:v>
                </c:pt>
                <c:pt idx="22">
                  <c:v>34667.25</c:v>
                </c:pt>
                <c:pt idx="23">
                  <c:v>35612.199999999997</c:v>
                </c:pt>
                <c:pt idx="24">
                  <c:v>38074.550000000003</c:v>
                </c:pt>
                <c:pt idx="25">
                  <c:v>40283.480000000003</c:v>
                </c:pt>
                <c:pt idx="26">
                  <c:v>42233.55</c:v>
                </c:pt>
                <c:pt idx="27">
                  <c:v>44522.61</c:v>
                </c:pt>
                <c:pt idx="28">
                  <c:v>47134.47</c:v>
                </c:pt>
                <c:pt idx="29">
                  <c:v>49996.25</c:v>
                </c:pt>
                <c:pt idx="30">
                  <c:v>53074.38</c:v>
                </c:pt>
                <c:pt idx="31">
                  <c:v>56476.52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28B-47EB-8BCA-611C5FDFDBB2}"/>
            </c:ext>
          </c:extLst>
        </c:ser>
        <c:ser>
          <c:idx val="1"/>
          <c:order val="1"/>
          <c:tx>
            <c:strRef>
              <c:f>Foglio1!$A$14</c:f>
              <c:strCache>
                <c:ptCount val="1"/>
                <c:pt idx="0">
                  <c:v>EA, Canada,UK,JP</c:v>
                </c:pt>
              </c:strCache>
            </c:strRef>
          </c:tx>
          <c:spPr>
            <a:ln w="28575" cap="rnd">
              <a:solidFill>
                <a:srgbClr val="EC6400"/>
              </a:solidFill>
              <a:round/>
            </a:ln>
            <a:effectLst/>
          </c:spPr>
          <c:marker>
            <c:symbol val="none"/>
          </c:marker>
          <c:cat>
            <c:numRef>
              <c:f>Foglio1!$B$12:$AG$12</c:f>
              <c:numCache>
                <c:formatCode>General</c:formatCode>
                <c:ptCount val="32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  <c:pt idx="27">
                  <c:v>2026</c:v>
                </c:pt>
                <c:pt idx="28">
                  <c:v>2027</c:v>
                </c:pt>
                <c:pt idx="29">
                  <c:v>2028</c:v>
                </c:pt>
                <c:pt idx="30">
                  <c:v>2029</c:v>
                </c:pt>
                <c:pt idx="31">
                  <c:v>2030</c:v>
                </c:pt>
              </c:numCache>
            </c:numRef>
          </c:cat>
          <c:val>
            <c:numRef>
              <c:f>Foglio1!$B$14:$AG$14</c:f>
              <c:numCache>
                <c:formatCode>0.0</c:formatCode>
                <c:ptCount val="32"/>
                <c:pt idx="0">
                  <c:v>12064.561656063835</c:v>
                </c:pt>
                <c:pt idx="1">
                  <c:v>12199.192451654922</c:v>
                </c:pt>
                <c:pt idx="2">
                  <c:v>11675.235300411163</c:v>
                </c:pt>
                <c:pt idx="3">
                  <c:v>12186.630468325093</c:v>
                </c:pt>
                <c:pt idx="4">
                  <c:v>14466.80070132593</c:v>
                </c:pt>
                <c:pt idx="5">
                  <c:v>16452.320791950035</c:v>
                </c:pt>
                <c:pt idx="6">
                  <c:v>16893.297635643532</c:v>
                </c:pt>
                <c:pt idx="7">
                  <c:v>16874.675647158372</c:v>
                </c:pt>
                <c:pt idx="8">
                  <c:v>17952.234711821715</c:v>
                </c:pt>
                <c:pt idx="9">
                  <c:v>20699.571111760728</c:v>
                </c:pt>
                <c:pt idx="10">
                  <c:v>22599.88802692973</c:v>
                </c:pt>
                <c:pt idx="11">
                  <c:v>24566.282395473903</c:v>
                </c:pt>
                <c:pt idx="12">
                  <c:v>28119.759785921364</c:v>
                </c:pt>
                <c:pt idx="13">
                  <c:v>28527.307803725555</c:v>
                </c:pt>
                <c:pt idx="14">
                  <c:v>27255.789574568505</c:v>
                </c:pt>
                <c:pt idx="15">
                  <c:v>27601.461921336162</c:v>
                </c:pt>
                <c:pt idx="16">
                  <c:v>24568.115941044493</c:v>
                </c:pt>
                <c:pt idx="17">
                  <c:v>25741.00169411589</c:v>
                </c:pt>
                <c:pt idx="18">
                  <c:v>25924.183523450731</c:v>
                </c:pt>
                <c:pt idx="19">
                  <c:v>27176.548069904587</c:v>
                </c:pt>
                <c:pt idx="20">
                  <c:v>26946.798228906373</c:v>
                </c:pt>
                <c:pt idx="21">
                  <c:v>29940.947061043633</c:v>
                </c:pt>
                <c:pt idx="22">
                  <c:v>31831.753778776772</c:v>
                </c:pt>
                <c:pt idx="23">
                  <c:v>28510.203552691921</c:v>
                </c:pt>
                <c:pt idx="24">
                  <c:v>29444.136178194683</c:v>
                </c:pt>
                <c:pt idx="25">
                  <c:v>29794.881437625663</c:v>
                </c:pt>
                <c:pt idx="26">
                  <c:v>31762.135132271629</c:v>
                </c:pt>
                <c:pt idx="27">
                  <c:v>34046.379251594772</c:v>
                </c:pt>
                <c:pt idx="28">
                  <c:v>35442.17831323576</c:v>
                </c:pt>
                <c:pt idx="29">
                  <c:v>36726.030629547022</c:v>
                </c:pt>
                <c:pt idx="30">
                  <c:v>38154.206510097749</c:v>
                </c:pt>
                <c:pt idx="31">
                  <c:v>39655.356608082206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28B-47EB-8BCA-611C5FDFDBB2}"/>
            </c:ext>
          </c:extLst>
        </c:ser>
        <c:ser>
          <c:idx val="2"/>
          <c:order val="2"/>
          <c:tx>
            <c:strRef>
              <c:f>Foglio1!$A$15</c:f>
              <c:strCache>
                <c:ptCount val="1"/>
                <c:pt idx="0">
                  <c:v>China, India, Brazil</c:v>
                </c:pt>
              </c:strCache>
            </c:strRef>
          </c:tx>
          <c:spPr>
            <a:ln w="28575" cap="rnd">
              <a:solidFill>
                <a:srgbClr val="40915B"/>
              </a:solidFill>
              <a:round/>
            </a:ln>
            <a:effectLst/>
          </c:spPr>
          <c:marker>
            <c:symbol val="none"/>
          </c:marker>
          <c:cat>
            <c:numRef>
              <c:f>Foglio1!$B$12:$AG$12</c:f>
              <c:numCache>
                <c:formatCode>General</c:formatCode>
                <c:ptCount val="32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  <c:pt idx="16">
                  <c:v>2015</c:v>
                </c:pt>
                <c:pt idx="17">
                  <c:v>2016</c:v>
                </c:pt>
                <c:pt idx="18">
                  <c:v>2017</c:v>
                </c:pt>
                <c:pt idx="19">
                  <c:v>2018</c:v>
                </c:pt>
                <c:pt idx="20">
                  <c:v>2019</c:v>
                </c:pt>
                <c:pt idx="21">
                  <c:v>2020</c:v>
                </c:pt>
                <c:pt idx="22">
                  <c:v>2021</c:v>
                </c:pt>
                <c:pt idx="23">
                  <c:v>2022</c:v>
                </c:pt>
                <c:pt idx="24">
                  <c:v>2023</c:v>
                </c:pt>
                <c:pt idx="25">
                  <c:v>2024</c:v>
                </c:pt>
                <c:pt idx="26">
                  <c:v>2025</c:v>
                </c:pt>
                <c:pt idx="27">
                  <c:v>2026</c:v>
                </c:pt>
                <c:pt idx="28">
                  <c:v>2027</c:v>
                </c:pt>
                <c:pt idx="29">
                  <c:v>2028</c:v>
                </c:pt>
                <c:pt idx="30">
                  <c:v>2029</c:v>
                </c:pt>
                <c:pt idx="31">
                  <c:v>2030</c:v>
                </c:pt>
              </c:numCache>
            </c:numRef>
          </c:cat>
          <c:val>
            <c:numRef>
              <c:f>Foglio1!$B$15:$AG$15</c:f>
              <c:numCache>
                <c:formatCode>0.0</c:formatCode>
                <c:ptCount val="32"/>
                <c:pt idx="0">
                  <c:v>1041.4171794151648</c:v>
                </c:pt>
                <c:pt idx="1">
                  <c:v>1146.6991112753103</c:v>
                </c:pt>
                <c:pt idx="2">
                  <c:v>1276.0536190054947</c:v>
                </c:pt>
                <c:pt idx="3">
                  <c:v>1391.4843162333632</c:v>
                </c:pt>
                <c:pt idx="4">
                  <c:v>1554.0074947102094</c:v>
                </c:pt>
                <c:pt idx="5">
                  <c:v>1781.3770821638136</c:v>
                </c:pt>
                <c:pt idx="6">
                  <c:v>2064.5760835139045</c:v>
                </c:pt>
                <c:pt idx="7">
                  <c:v>2424.2370594149165</c:v>
                </c:pt>
                <c:pt idx="8">
                  <c:v>3173.6101661399607</c:v>
                </c:pt>
                <c:pt idx="9">
                  <c:v>3568.7803286300182</c:v>
                </c:pt>
                <c:pt idx="10">
                  <c:v>3877.6823659708116</c:v>
                </c:pt>
                <c:pt idx="11">
                  <c:v>4434.0567558579623</c:v>
                </c:pt>
                <c:pt idx="12">
                  <c:v>5026.6377104932953</c:v>
                </c:pt>
                <c:pt idx="13">
                  <c:v>5281.5521980948106</c:v>
                </c:pt>
                <c:pt idx="14">
                  <c:v>5665.0026579433033</c:v>
                </c:pt>
                <c:pt idx="15">
                  <c:v>6171.0929838476995</c:v>
                </c:pt>
                <c:pt idx="16">
                  <c:v>6402.0635249628194</c:v>
                </c:pt>
                <c:pt idx="17">
                  <c:v>6826.5115410344524</c:v>
                </c:pt>
                <c:pt idx="18">
                  <c:v>7732.4252469631201</c:v>
                </c:pt>
                <c:pt idx="19">
                  <c:v>8379.7223567952042</c:v>
                </c:pt>
                <c:pt idx="20">
                  <c:v>8991.3325468185212</c:v>
                </c:pt>
                <c:pt idx="21">
                  <c:v>10314.135358907764</c:v>
                </c:pt>
                <c:pt idx="22">
                  <c:v>12214.606803790663</c:v>
                </c:pt>
                <c:pt idx="23">
                  <c:v>13188.936743360802</c:v>
                </c:pt>
                <c:pt idx="24">
                  <c:v>14501.803060780028</c:v>
                </c:pt>
                <c:pt idx="25">
                  <c:v>16218.161554548455</c:v>
                </c:pt>
                <c:pt idx="26">
                  <c:v>18134.456250868694</c:v>
                </c:pt>
                <c:pt idx="27">
                  <c:v>20488.945370501264</c:v>
                </c:pt>
                <c:pt idx="28">
                  <c:v>23270.18422426271</c:v>
                </c:pt>
                <c:pt idx="29">
                  <c:v>26260.85440214974</c:v>
                </c:pt>
                <c:pt idx="30">
                  <c:v>29222.829879102352</c:v>
                </c:pt>
                <c:pt idx="31">
                  <c:v>32199.002274567476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28B-47EB-8BCA-611C5FDFDB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7227984"/>
        <c:axId val="487228968"/>
      </c:lineChart>
      <c:catAx>
        <c:axId val="487227984"/>
        <c:scaling>
          <c:orientation val="minMax"/>
        </c:scaling>
        <c:delete val="0"/>
        <c:axPos val="b"/>
        <c:numFmt formatCode="General" sourceLinked="1"/>
        <c:majorTickMark val="cross"/>
        <c:minorTickMark val="out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487228968"/>
        <c:crosses val="autoZero"/>
        <c:auto val="0"/>
        <c:lblAlgn val="ctr"/>
        <c:lblOffset val="100"/>
        <c:tickLblSkip val="5"/>
        <c:tickMarkSkip val="5"/>
        <c:noMultiLvlLbl val="0"/>
      </c:catAx>
      <c:valAx>
        <c:axId val="48722896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487227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6.4946738444742972E-3"/>
          <c:y val="0.91739267575448569"/>
          <c:w val="0.98701065231105145"/>
          <c:h val="6.1435677055684909E-2"/>
        </c:manualLayout>
      </c:layout>
      <c:overlay val="0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 sz="1000">
          <a:solidFill>
            <a:schemeClr val="tx1"/>
          </a:solidFill>
          <a:latin typeface="Century Gothic" panose="020B0502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3A79"/>
            </a:solidFill>
            <a:ln>
              <a:noFill/>
            </a:ln>
            <a:effectLst/>
          </c:spPr>
          <c:invertIfNegative val="0"/>
          <c:dLbls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598-42B9-AF5A-6CB8406F2A60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E60-4C29-B354-EDD83701E043}"/>
                </c:ext>
              </c:extLst>
            </c:dLbl>
            <c:dLbl>
              <c:idx val="1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E60-4C29-B354-EDD83701E043}"/>
                </c:ext>
              </c:extLst>
            </c:dLbl>
            <c:dLbl>
              <c:idx val="1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E60-4C29-B354-EDD83701E043}"/>
                </c:ext>
              </c:extLst>
            </c:dLbl>
            <c:dLbl>
              <c:idx val="1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E60-4C29-B354-EDD83701E0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'k18518550.xlsx 1'!$A$170:$A$189</c:f>
              <c:strCache>
                <c:ptCount val="20"/>
                <c:pt idx="0">
                  <c:v>Luxembourg</c:v>
                </c:pt>
                <c:pt idx="1">
                  <c:v>Croatia</c:v>
                </c:pt>
                <c:pt idx="2">
                  <c:v>Greece</c:v>
                </c:pt>
                <c:pt idx="3">
                  <c:v>Spain</c:v>
                </c:pt>
                <c:pt idx="4">
                  <c:v>Malta</c:v>
                </c:pt>
                <c:pt idx="5">
                  <c:v>Latvia</c:v>
                </c:pt>
                <c:pt idx="6">
                  <c:v>Slovenia</c:v>
                </c:pt>
                <c:pt idx="7">
                  <c:v>France</c:v>
                </c:pt>
                <c:pt idx="8">
                  <c:v>Estonia</c:v>
                </c:pt>
                <c:pt idx="9">
                  <c:v>Portugal</c:v>
                </c:pt>
                <c:pt idx="10">
                  <c:v>Lithuania</c:v>
                </c:pt>
                <c:pt idx="11">
                  <c:v>Finland</c:v>
                </c:pt>
                <c:pt idx="12">
                  <c:v>Italy</c:v>
                </c:pt>
                <c:pt idx="13">
                  <c:v>Austria</c:v>
                </c:pt>
                <c:pt idx="14">
                  <c:v>Slovakia</c:v>
                </c:pt>
                <c:pt idx="15">
                  <c:v>Germany</c:v>
                </c:pt>
                <c:pt idx="16">
                  <c:v>Netherlands</c:v>
                </c:pt>
                <c:pt idx="17">
                  <c:v>Belgium</c:v>
                </c:pt>
                <c:pt idx="19">
                  <c:v>Euro area</c:v>
                </c:pt>
              </c:strCache>
            </c:strRef>
          </c:cat>
          <c:val>
            <c:numRef>
              <c:f>'k18518550.xlsx 1'!$B$170:$B$189</c:f>
              <c:numCache>
                <c:formatCode>0.0</c:formatCode>
                <c:ptCount val="20"/>
                <c:pt idx="0">
                  <c:v>-5.2003690324781651E-2</c:v>
                </c:pt>
                <c:pt idx="1">
                  <c:v>-9.9524118809836859E-2</c:v>
                </c:pt>
                <c:pt idx="2">
                  <c:v>-0.10735125696416348</c:v>
                </c:pt>
                <c:pt idx="3">
                  <c:v>-0.12078454816778678</c:v>
                </c:pt>
                <c:pt idx="4">
                  <c:v>-0.1261721020653378</c:v>
                </c:pt>
                <c:pt idx="5">
                  <c:v>-0.14034223118117106</c:v>
                </c:pt>
                <c:pt idx="6">
                  <c:v>-0.14853503644384414</c:v>
                </c:pt>
                <c:pt idx="7">
                  <c:v>-0.17042110707399244</c:v>
                </c:pt>
                <c:pt idx="8">
                  <c:v>-0.19101566070700909</c:v>
                </c:pt>
                <c:pt idx="9">
                  <c:v>-0.19720439027524872</c:v>
                </c:pt>
                <c:pt idx="10">
                  <c:v>-0.24910249101834206</c:v>
                </c:pt>
                <c:pt idx="11">
                  <c:v>-0.26677074616235535</c:v>
                </c:pt>
                <c:pt idx="12">
                  <c:v>-0.27</c:v>
                </c:pt>
                <c:pt idx="13">
                  <c:v>-0.35585568907301734</c:v>
                </c:pt>
                <c:pt idx="14">
                  <c:v>-0.36116993347195347</c:v>
                </c:pt>
                <c:pt idx="15">
                  <c:v>-0.3960659586941323</c:v>
                </c:pt>
                <c:pt idx="16">
                  <c:v>-0.40544484378242063</c:v>
                </c:pt>
                <c:pt idx="17">
                  <c:v>-0.56659286103255613</c:v>
                </c:pt>
                <c:pt idx="19">
                  <c:v>-0.3354969121895639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E60-4C29-B354-EDD83701E0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0571096"/>
        <c:axId val="1010574704"/>
      </c:barChart>
      <c:catAx>
        <c:axId val="1010571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0574704"/>
        <c:crosses val="autoZero"/>
        <c:auto val="1"/>
        <c:lblAlgn val="ctr"/>
        <c:lblOffset val="100"/>
        <c:noMultiLvlLbl val="0"/>
      </c:catAx>
      <c:valAx>
        <c:axId val="1010574704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0571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 w="25400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0455795163371794E-2"/>
          <c:y val="8.1240768094534718E-2"/>
          <c:w val="0.8620382665943479"/>
          <c:h val="0.6609178565625073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growth!$D$85</c:f>
              <c:strCache>
                <c:ptCount val="1"/>
                <c:pt idx="0">
                  <c:v>Baseline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growth!$C$86:$C$88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  <c:extLst/>
            </c:numRef>
          </c:cat>
          <c:val>
            <c:numRef>
              <c:f>growth!$D$86:$D$88</c:f>
              <c:numCache>
                <c:formatCode>General</c:formatCode>
                <c:ptCount val="3"/>
                <c:pt idx="0">
                  <c:v>0.3</c:v>
                </c:pt>
                <c:pt idx="1">
                  <c:v>0.4</c:v>
                </c:pt>
                <c:pt idx="2">
                  <c:v>0.4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8517-4149-8801-F07D3F103666}"/>
            </c:ext>
          </c:extLst>
        </c:ser>
        <c:ser>
          <c:idx val="1"/>
          <c:order val="1"/>
          <c:tx>
            <c:strRef>
              <c:f>growth!$E$85</c:f>
              <c:strCache>
                <c:ptCount val="1"/>
                <c:pt idx="0">
                  <c:v>Tariffs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growth!$C$86:$C$88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  <c:extLst/>
            </c:numRef>
          </c:cat>
          <c:val>
            <c:numRef>
              <c:f>growth!$E$86:$E$88</c:f>
              <c:numCache>
                <c:formatCode>General</c:formatCode>
                <c:ptCount val="3"/>
                <c:pt idx="0">
                  <c:v>-0.2</c:v>
                </c:pt>
                <c:pt idx="1">
                  <c:v>-0.3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8517-4149-8801-F07D3F103666}"/>
            </c:ext>
          </c:extLst>
        </c:ser>
        <c:ser>
          <c:idx val="2"/>
          <c:order val="2"/>
          <c:tx>
            <c:strRef>
              <c:f>growth!$F$85</c:f>
              <c:strCache>
                <c:ptCount val="1"/>
                <c:pt idx="0">
                  <c:v>Defence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9335906815551531E-17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517-4149-8801-F07D3F1036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growth!$C$86:$C$88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  <c:extLst/>
            </c:numRef>
          </c:cat>
          <c:val>
            <c:numRef>
              <c:f>growth!$F$86:$F$88</c:f>
              <c:numCache>
                <c:formatCode>0.0</c:formatCode>
                <c:ptCount val="3"/>
                <c:pt idx="0">
                  <c:v>0.11691932171599556</c:v>
                </c:pt>
                <c:pt idx="1">
                  <c:v>0.20177545157695709</c:v>
                </c:pt>
                <c:pt idx="2">
                  <c:v>0.25889032878547047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8517-4149-8801-F07D3F103666}"/>
            </c:ext>
          </c:extLst>
        </c:ser>
        <c:ser>
          <c:idx val="3"/>
          <c:order val="3"/>
          <c:tx>
            <c:strRef>
              <c:f>growth!$G$85</c:f>
              <c:strCache>
                <c:ptCount val="1"/>
                <c:pt idx="0">
                  <c:v>Infrastructure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growth!$C$86:$C$88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  <c:extLst/>
            </c:numRef>
          </c:cat>
          <c:val>
            <c:numRef>
              <c:f>growth!$G$86:$G$88</c:f>
              <c:numCache>
                <c:formatCode>0.00</c:formatCode>
                <c:ptCount val="3"/>
                <c:pt idx="0">
                  <c:v>0</c:v>
                </c:pt>
                <c:pt idx="1">
                  <c:v>0.27279151693656623</c:v>
                </c:pt>
                <c:pt idx="2">
                  <c:v>0.57561361807321965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3-8517-4149-8801-F07D3F103666}"/>
            </c:ext>
          </c:extLst>
        </c:ser>
        <c:ser>
          <c:idx val="4"/>
          <c:order val="4"/>
          <c:tx>
            <c:strRef>
              <c:f>growth!$H$85</c:f>
              <c:strCache>
                <c:ptCount val="1"/>
                <c:pt idx="0">
                  <c:v>Lander spending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9335906815551531E-17"/>
                  <c:y val="-3.66558440527624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517-4149-8801-F07D3F103666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growth!$C$86:$C$88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  <c:extLst/>
            </c:numRef>
          </c:cat>
          <c:val>
            <c:numRef>
              <c:f>growth!$H$86:$H$88</c:f>
              <c:numCache>
                <c:formatCode>0.00</c:formatCode>
                <c:ptCount val="3"/>
                <c:pt idx="0">
                  <c:v>0</c:v>
                </c:pt>
                <c:pt idx="1">
                  <c:v>0.15912838487966363</c:v>
                </c:pt>
                <c:pt idx="2">
                  <c:v>0.19371612146694894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8517-4149-8801-F07D3F103666}"/>
            </c:ext>
          </c:extLst>
        </c:ser>
        <c:ser>
          <c:idx val="6"/>
          <c:order val="6"/>
          <c:tx>
            <c:strRef>
              <c:f>growth!$I$85</c:f>
              <c:strCache>
                <c:ptCount val="1"/>
                <c:pt idx="0">
                  <c:v>Other measures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Lit>
              <c:ptCount val="3"/>
              <c:pt idx="0">
                <c:v>2025</c:v>
              </c:pt>
              <c:pt idx="1">
                <c:v>2026</c:v>
              </c:pt>
              <c:pt idx="2">
                <c:v>2027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growth!$I$86:$I$88</c:f>
              <c:numCache>
                <c:formatCode>General</c:formatCode>
                <c:ptCount val="3"/>
                <c:pt idx="0">
                  <c:v>7.1835147253117737E-2</c:v>
                </c:pt>
                <c:pt idx="1">
                  <c:v>0.22171379432509566</c:v>
                </c:pt>
                <c:pt idx="2">
                  <c:v>0.21698059628567212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5-8517-4149-8801-F07D3F1036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10571096"/>
        <c:axId val="1010574704"/>
      </c:barChart>
      <c:lineChart>
        <c:grouping val="standard"/>
        <c:varyColors val="0"/>
        <c:ser>
          <c:idx val="5"/>
          <c:order val="5"/>
          <c:tx>
            <c:strRef>
              <c:f>growth!$J$85</c:f>
              <c:strCache>
                <c:ptCount val="1"/>
                <c:pt idx="0">
                  <c:v>GDP</c:v>
                </c:pt>
              </c:strCache>
            </c:strRef>
          </c:tx>
          <c:spPr>
            <a:ln w="28575" cap="rnd">
              <a:solidFill>
                <a:srgbClr val="8DB3E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4734408908878162E-2"/>
                  <c:y val="-9.68086614007323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517-4149-8801-F07D3F103666}"/>
                </c:ext>
              </c:extLst>
            </c:dLbl>
            <c:dLbl>
              <c:idx val="1"/>
              <c:layout>
                <c:manualLayout>
                  <c:x val="-2.4756221468033673E-2"/>
                  <c:y val="-0.109091255445341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517-4149-8801-F07D3F103666}"/>
                </c:ext>
              </c:extLst>
            </c:dLbl>
            <c:dLbl>
              <c:idx val="2"/>
              <c:layout>
                <c:manualLayout>
                  <c:x val="-2.7030840983016644E-2"/>
                  <c:y val="-5.20865112555088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517-4149-8801-F07D3F103666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growth!$C$86:$C$88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  <c:extLst/>
            </c:numRef>
          </c:cat>
          <c:val>
            <c:numRef>
              <c:f>growth!$J$86:$J$88</c:f>
              <c:numCache>
                <c:formatCode>General</c:formatCode>
                <c:ptCount val="3"/>
                <c:pt idx="0">
                  <c:v>0.28875446896911328</c:v>
                </c:pt>
                <c:pt idx="1">
                  <c:v>0.95540914771828256</c:v>
                </c:pt>
                <c:pt idx="2">
                  <c:v>1.6452006646113113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9-8517-4149-8801-F07D3F1036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0571096"/>
        <c:axId val="1010574704"/>
      </c:lineChart>
      <c:catAx>
        <c:axId val="1010571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010574704"/>
        <c:crosses val="autoZero"/>
        <c:auto val="1"/>
        <c:lblAlgn val="ctr"/>
        <c:lblOffset val="100"/>
        <c:noMultiLvlLbl val="0"/>
      </c:catAx>
      <c:valAx>
        <c:axId val="1010574704"/>
        <c:scaling>
          <c:orientation val="minMax"/>
          <c:max val="2"/>
          <c:min val="-0.5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010571096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000794283577381E-2"/>
          <c:y val="0.85772481505394904"/>
          <c:w val="0.87198729146276188"/>
          <c:h val="0.14140554669305117"/>
        </c:manualLayout>
      </c:layout>
      <c:overlay val="0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noFill/>
    <a:ln w="25400" cap="flat" cmpd="sng" algn="ctr">
      <a:noFill/>
      <a:round/>
    </a:ln>
    <a:effectLst/>
  </c:spPr>
  <c:txPr>
    <a:bodyPr/>
    <a:lstStyle/>
    <a:p>
      <a:pPr>
        <a:defRPr sz="1100">
          <a:solidFill>
            <a:schemeClr val="tx1"/>
          </a:solidFill>
          <a:latin typeface="Century Gothic" panose="020B0502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Bayrou_Jul26!$A$46</c:f>
              <c:strCache>
                <c:ptCount val="1"/>
                <c:pt idx="0">
                  <c:v>Budget deficit (% GDP)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Bayrou_Jul26!$B$45:$I$45</c:f>
              <c:numCache>
                <c:formatCode>General</c:formatCode>
                <c:ptCount val="8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</c:numCache>
            </c:numRef>
          </c:cat>
          <c:val>
            <c:numRef>
              <c:f>Bayrou_Jul26!$B$46:$I$46</c:f>
              <c:numCache>
                <c:formatCode>0.0</c:formatCode>
                <c:ptCount val="8"/>
                <c:pt idx="0">
                  <c:v>-4.7435999999999998</c:v>
                </c:pt>
                <c:pt idx="1">
                  <c:v>-5.3673000000000002</c:v>
                </c:pt>
                <c:pt idx="2">
                  <c:v>-5.7961</c:v>
                </c:pt>
                <c:pt idx="3">
                  <c:v>-5.5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13-4287-BC60-E8EDDAC18004}"/>
            </c:ext>
          </c:extLst>
        </c:ser>
        <c:ser>
          <c:idx val="1"/>
          <c:order val="1"/>
          <c:tx>
            <c:strRef>
              <c:f>Bayrou_Jul26!$A$47</c:f>
              <c:strCache>
                <c:ptCount val="1"/>
                <c:pt idx="0">
                  <c:v>Unchanged policies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Bayrou_Jul26!$B$45:$I$45</c:f>
              <c:numCache>
                <c:formatCode>General</c:formatCode>
                <c:ptCount val="8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</c:numCache>
            </c:numRef>
          </c:cat>
          <c:val>
            <c:numRef>
              <c:f>Bayrou_Jul26!$B$47:$I$47</c:f>
              <c:numCache>
                <c:formatCode>General</c:formatCode>
                <c:ptCount val="8"/>
                <c:pt idx="2" formatCode="0.0">
                  <c:v>-5.7961</c:v>
                </c:pt>
                <c:pt idx="3" formatCode="0.0">
                  <c:v>-5.4</c:v>
                </c:pt>
                <c:pt idx="4" formatCode="0.0">
                  <c:v>-5.9022090987146179</c:v>
                </c:pt>
                <c:pt idx="5" formatCode="0.0">
                  <c:v>-5.8703116818624723</c:v>
                </c:pt>
                <c:pt idx="6" formatCode="0.0">
                  <c:v>-5.8608559019818092</c:v>
                </c:pt>
                <c:pt idx="7" formatCode="0.0">
                  <c:v>-5.55986433893076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A13-4287-BC60-E8EDDAC18004}"/>
            </c:ext>
          </c:extLst>
        </c:ser>
        <c:ser>
          <c:idx val="2"/>
          <c:order val="2"/>
          <c:tx>
            <c:strRef>
              <c:f>Bayrou_Jul26!$A$48</c:f>
              <c:strCache>
                <c:ptCount val="1"/>
                <c:pt idx="0">
                  <c:v>Bayrou Government targets</c:v>
                </c:pt>
              </c:strCache>
            </c:strRef>
          </c:tx>
          <c:spPr>
            <a:ln w="28575" cap="rnd">
              <a:solidFill>
                <a:srgbClr val="40915B"/>
              </a:solidFill>
              <a:round/>
            </a:ln>
            <a:effectLst/>
          </c:spPr>
          <c:marker>
            <c:symbol val="none"/>
          </c:marker>
          <c:cat>
            <c:numRef>
              <c:f>Bayrou_Jul26!$B$45:$I$45</c:f>
              <c:numCache>
                <c:formatCode>General</c:formatCode>
                <c:ptCount val="8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</c:numCache>
            </c:numRef>
          </c:cat>
          <c:val>
            <c:numRef>
              <c:f>Bayrou_Jul26!$B$48:$I$48</c:f>
              <c:numCache>
                <c:formatCode>General</c:formatCode>
                <c:ptCount val="8"/>
                <c:pt idx="2" formatCode="0.0">
                  <c:v>-5.7961</c:v>
                </c:pt>
                <c:pt idx="3">
                  <c:v>-5.4</c:v>
                </c:pt>
                <c:pt idx="4">
                  <c:v>-4.5999999999999996</c:v>
                </c:pt>
                <c:pt idx="5">
                  <c:v>-4.0999999999999996</c:v>
                </c:pt>
                <c:pt idx="6">
                  <c:v>-3.4</c:v>
                </c:pt>
                <c:pt idx="7">
                  <c:v>-2.8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A13-4287-BC60-E8EDDAC18004}"/>
            </c:ext>
          </c:extLst>
        </c:ser>
        <c:ser>
          <c:idx val="3"/>
          <c:order val="3"/>
          <c:tx>
            <c:strRef>
              <c:f>Bayrou_Jul26!$A$49</c:f>
              <c:strCache>
                <c:ptCount val="1"/>
                <c:pt idx="0">
                  <c:v>Minimum compliance with EU fiscal rules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Bayrou_Jul26!$B$45:$I$45</c:f>
              <c:numCache>
                <c:formatCode>General</c:formatCode>
                <c:ptCount val="8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</c:numCache>
            </c:numRef>
          </c:cat>
          <c:val>
            <c:numRef>
              <c:f>Bayrou_Jul26!$B$49:$I$49</c:f>
              <c:numCache>
                <c:formatCode>General</c:formatCode>
                <c:ptCount val="8"/>
                <c:pt idx="2" formatCode="0.0">
                  <c:v>-5.7961</c:v>
                </c:pt>
                <c:pt idx="3">
                  <c:v>-5.5</c:v>
                </c:pt>
                <c:pt idx="4">
                  <c:v>-5.2112999999999996</c:v>
                </c:pt>
                <c:pt idx="5">
                  <c:v>-4.7</c:v>
                </c:pt>
                <c:pt idx="6">
                  <c:v>-4.2</c:v>
                </c:pt>
                <c:pt idx="7">
                  <c:v>-3.7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A13-4287-BC60-E8EDDAC180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7227984"/>
        <c:axId val="487228968"/>
      </c:lineChart>
      <c:catAx>
        <c:axId val="487227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7228968"/>
        <c:crosses val="autoZero"/>
        <c:auto val="1"/>
        <c:lblAlgn val="ctr"/>
        <c:lblOffset val="100"/>
        <c:noMultiLvlLbl val="0"/>
      </c:catAx>
      <c:valAx>
        <c:axId val="48722896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7227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622179394945099"/>
          <c:y val="9.456481783671436E-2"/>
          <c:w val="0.72119467598097431"/>
          <c:h val="0.34171221464520674"/>
        </c:manualLayout>
      </c:layout>
      <c:overlay val="1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 sz="1000">
          <a:solidFill>
            <a:schemeClr val="tx1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debt_sim2!$B$41</c:f>
              <c:strCache>
                <c:ptCount val="1"/>
                <c:pt idx="0">
                  <c:v>Debt (% GDP)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debt_sim2!$A$42:$A$93</c:f>
              <c:numCache>
                <c:formatCode>m/d/yyyy</c:formatCode>
                <c:ptCount val="52"/>
                <c:pt idx="0">
                  <c:v>36509</c:v>
                </c:pt>
                <c:pt idx="1">
                  <c:v>36875</c:v>
                </c:pt>
                <c:pt idx="2">
                  <c:v>37240</c:v>
                </c:pt>
                <c:pt idx="3">
                  <c:v>37605</c:v>
                </c:pt>
                <c:pt idx="4">
                  <c:v>37970</c:v>
                </c:pt>
                <c:pt idx="5">
                  <c:v>38336</c:v>
                </c:pt>
                <c:pt idx="6">
                  <c:v>38701</c:v>
                </c:pt>
                <c:pt idx="7">
                  <c:v>39066</c:v>
                </c:pt>
                <c:pt idx="8">
                  <c:v>39431</c:v>
                </c:pt>
                <c:pt idx="9">
                  <c:v>39797</c:v>
                </c:pt>
                <c:pt idx="10">
                  <c:v>40162</c:v>
                </c:pt>
                <c:pt idx="11">
                  <c:v>40527</c:v>
                </c:pt>
                <c:pt idx="12">
                  <c:v>40892</c:v>
                </c:pt>
                <c:pt idx="13">
                  <c:v>41258</c:v>
                </c:pt>
                <c:pt idx="14">
                  <c:v>41623</c:v>
                </c:pt>
                <c:pt idx="15">
                  <c:v>41988</c:v>
                </c:pt>
                <c:pt idx="16">
                  <c:v>42353</c:v>
                </c:pt>
                <c:pt idx="17">
                  <c:v>42719</c:v>
                </c:pt>
                <c:pt idx="18">
                  <c:v>43084</c:v>
                </c:pt>
                <c:pt idx="19">
                  <c:v>43449</c:v>
                </c:pt>
                <c:pt idx="20">
                  <c:v>43814</c:v>
                </c:pt>
                <c:pt idx="21">
                  <c:v>44180</c:v>
                </c:pt>
                <c:pt idx="22">
                  <c:v>44545</c:v>
                </c:pt>
                <c:pt idx="23">
                  <c:v>44910</c:v>
                </c:pt>
                <c:pt idx="24">
                  <c:v>45275</c:v>
                </c:pt>
                <c:pt idx="25">
                  <c:v>45641</c:v>
                </c:pt>
                <c:pt idx="26">
                  <c:v>46006</c:v>
                </c:pt>
                <c:pt idx="27">
                  <c:v>46371</c:v>
                </c:pt>
                <c:pt idx="28">
                  <c:v>46736</c:v>
                </c:pt>
                <c:pt idx="29">
                  <c:v>47102</c:v>
                </c:pt>
                <c:pt idx="30">
                  <c:v>47467</c:v>
                </c:pt>
                <c:pt idx="31">
                  <c:v>47832</c:v>
                </c:pt>
                <c:pt idx="32">
                  <c:v>48197</c:v>
                </c:pt>
                <c:pt idx="33">
                  <c:v>48563</c:v>
                </c:pt>
                <c:pt idx="34">
                  <c:v>48928</c:v>
                </c:pt>
                <c:pt idx="35">
                  <c:v>49293</c:v>
                </c:pt>
                <c:pt idx="36">
                  <c:v>49658</c:v>
                </c:pt>
                <c:pt idx="37">
                  <c:v>50024</c:v>
                </c:pt>
                <c:pt idx="38">
                  <c:v>50389</c:v>
                </c:pt>
                <c:pt idx="39">
                  <c:v>50754</c:v>
                </c:pt>
                <c:pt idx="40">
                  <c:v>51119</c:v>
                </c:pt>
                <c:pt idx="41">
                  <c:v>51485</c:v>
                </c:pt>
                <c:pt idx="42">
                  <c:v>51850</c:v>
                </c:pt>
                <c:pt idx="43">
                  <c:v>52215</c:v>
                </c:pt>
                <c:pt idx="44">
                  <c:v>52580</c:v>
                </c:pt>
                <c:pt idx="45">
                  <c:v>52946</c:v>
                </c:pt>
                <c:pt idx="46">
                  <c:v>53311</c:v>
                </c:pt>
                <c:pt idx="47">
                  <c:v>53676</c:v>
                </c:pt>
                <c:pt idx="48">
                  <c:v>54041</c:v>
                </c:pt>
                <c:pt idx="49">
                  <c:v>54407</c:v>
                </c:pt>
                <c:pt idx="50">
                  <c:v>54772</c:v>
                </c:pt>
                <c:pt idx="51">
                  <c:v>55137</c:v>
                </c:pt>
              </c:numCache>
            </c:numRef>
          </c:cat>
          <c:val>
            <c:numRef>
              <c:f>debt_sim2!$B$42:$B$93</c:f>
              <c:numCache>
                <c:formatCode>#,##0.0</c:formatCode>
                <c:ptCount val="52"/>
                <c:pt idx="0">
                  <c:v>61.2</c:v>
                </c:pt>
                <c:pt idx="1">
                  <c:v>59.5</c:v>
                </c:pt>
                <c:pt idx="2">
                  <c:v>59</c:v>
                </c:pt>
                <c:pt idx="3">
                  <c:v>60.9</c:v>
                </c:pt>
                <c:pt idx="4">
                  <c:v>65</c:v>
                </c:pt>
                <c:pt idx="5">
                  <c:v>66.599999999999994</c:v>
                </c:pt>
                <c:pt idx="6">
                  <c:v>68</c:v>
                </c:pt>
                <c:pt idx="7">
                  <c:v>65.3</c:v>
                </c:pt>
                <c:pt idx="8">
                  <c:v>65.400000000000006</c:v>
                </c:pt>
                <c:pt idx="9">
                  <c:v>69.7</c:v>
                </c:pt>
                <c:pt idx="10">
                  <c:v>84</c:v>
                </c:pt>
                <c:pt idx="11">
                  <c:v>86.3</c:v>
                </c:pt>
                <c:pt idx="12">
                  <c:v>88.9</c:v>
                </c:pt>
                <c:pt idx="13">
                  <c:v>91.7</c:v>
                </c:pt>
                <c:pt idx="14">
                  <c:v>94.7</c:v>
                </c:pt>
                <c:pt idx="15">
                  <c:v>96.3</c:v>
                </c:pt>
                <c:pt idx="16">
                  <c:v>97.1</c:v>
                </c:pt>
                <c:pt idx="17">
                  <c:v>98</c:v>
                </c:pt>
                <c:pt idx="18">
                  <c:v>98.5</c:v>
                </c:pt>
                <c:pt idx="19">
                  <c:v>98.2</c:v>
                </c:pt>
                <c:pt idx="20">
                  <c:v>97.9</c:v>
                </c:pt>
                <c:pt idx="21">
                  <c:v>114.9</c:v>
                </c:pt>
                <c:pt idx="22">
                  <c:v>113</c:v>
                </c:pt>
                <c:pt idx="23">
                  <c:v>111.9</c:v>
                </c:pt>
                <c:pt idx="24">
                  <c:v>110.6</c:v>
                </c:pt>
                <c:pt idx="25">
                  <c:v>113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6A-4689-99E0-41918F709520}"/>
            </c:ext>
          </c:extLst>
        </c:ser>
        <c:ser>
          <c:idx val="1"/>
          <c:order val="1"/>
          <c:tx>
            <c:strRef>
              <c:f>debt_sim2!$C$41</c:f>
              <c:strCache>
                <c:ptCount val="1"/>
                <c:pt idx="0">
                  <c:v>Minimum compliance EU fiscal rules (1.5% primary surplus from 2032)</c:v>
                </c:pt>
              </c:strCache>
            </c:strRef>
          </c:tx>
          <c:spPr>
            <a:ln w="28575" cap="rnd">
              <a:solidFill>
                <a:srgbClr val="003A79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debt_sim2!$A$42:$A$93</c:f>
              <c:numCache>
                <c:formatCode>m/d/yyyy</c:formatCode>
                <c:ptCount val="52"/>
                <c:pt idx="0">
                  <c:v>36509</c:v>
                </c:pt>
                <c:pt idx="1">
                  <c:v>36875</c:v>
                </c:pt>
                <c:pt idx="2">
                  <c:v>37240</c:v>
                </c:pt>
                <c:pt idx="3">
                  <c:v>37605</c:v>
                </c:pt>
                <c:pt idx="4">
                  <c:v>37970</c:v>
                </c:pt>
                <c:pt idx="5">
                  <c:v>38336</c:v>
                </c:pt>
                <c:pt idx="6">
                  <c:v>38701</c:v>
                </c:pt>
                <c:pt idx="7">
                  <c:v>39066</c:v>
                </c:pt>
                <c:pt idx="8">
                  <c:v>39431</c:v>
                </c:pt>
                <c:pt idx="9">
                  <c:v>39797</c:v>
                </c:pt>
                <c:pt idx="10">
                  <c:v>40162</c:v>
                </c:pt>
                <c:pt idx="11">
                  <c:v>40527</c:v>
                </c:pt>
                <c:pt idx="12">
                  <c:v>40892</c:v>
                </c:pt>
                <c:pt idx="13">
                  <c:v>41258</c:v>
                </c:pt>
                <c:pt idx="14">
                  <c:v>41623</c:v>
                </c:pt>
                <c:pt idx="15">
                  <c:v>41988</c:v>
                </c:pt>
                <c:pt idx="16">
                  <c:v>42353</c:v>
                </c:pt>
                <c:pt idx="17">
                  <c:v>42719</c:v>
                </c:pt>
                <c:pt idx="18">
                  <c:v>43084</c:v>
                </c:pt>
                <c:pt idx="19">
                  <c:v>43449</c:v>
                </c:pt>
                <c:pt idx="20">
                  <c:v>43814</c:v>
                </c:pt>
                <c:pt idx="21">
                  <c:v>44180</c:v>
                </c:pt>
                <c:pt idx="22">
                  <c:v>44545</c:v>
                </c:pt>
                <c:pt idx="23">
                  <c:v>44910</c:v>
                </c:pt>
                <c:pt idx="24">
                  <c:v>45275</c:v>
                </c:pt>
                <c:pt idx="25">
                  <c:v>45641</c:v>
                </c:pt>
                <c:pt idx="26">
                  <c:v>46006</c:v>
                </c:pt>
                <c:pt idx="27">
                  <c:v>46371</c:v>
                </c:pt>
                <c:pt idx="28">
                  <c:v>46736</c:v>
                </c:pt>
                <c:pt idx="29">
                  <c:v>47102</c:v>
                </c:pt>
                <c:pt idx="30">
                  <c:v>47467</c:v>
                </c:pt>
                <c:pt idx="31">
                  <c:v>47832</c:v>
                </c:pt>
                <c:pt idx="32">
                  <c:v>48197</c:v>
                </c:pt>
                <c:pt idx="33">
                  <c:v>48563</c:v>
                </c:pt>
                <c:pt idx="34">
                  <c:v>48928</c:v>
                </c:pt>
                <c:pt idx="35">
                  <c:v>49293</c:v>
                </c:pt>
                <c:pt idx="36">
                  <c:v>49658</c:v>
                </c:pt>
                <c:pt idx="37">
                  <c:v>50024</c:v>
                </c:pt>
                <c:pt idx="38">
                  <c:v>50389</c:v>
                </c:pt>
                <c:pt idx="39">
                  <c:v>50754</c:v>
                </c:pt>
                <c:pt idx="40">
                  <c:v>51119</c:v>
                </c:pt>
                <c:pt idx="41">
                  <c:v>51485</c:v>
                </c:pt>
                <c:pt idx="42">
                  <c:v>51850</c:v>
                </c:pt>
                <c:pt idx="43">
                  <c:v>52215</c:v>
                </c:pt>
                <c:pt idx="44">
                  <c:v>52580</c:v>
                </c:pt>
                <c:pt idx="45">
                  <c:v>52946</c:v>
                </c:pt>
                <c:pt idx="46">
                  <c:v>53311</c:v>
                </c:pt>
                <c:pt idx="47">
                  <c:v>53676</c:v>
                </c:pt>
                <c:pt idx="48">
                  <c:v>54041</c:v>
                </c:pt>
                <c:pt idx="49">
                  <c:v>54407</c:v>
                </c:pt>
                <c:pt idx="50">
                  <c:v>54772</c:v>
                </c:pt>
                <c:pt idx="51">
                  <c:v>55137</c:v>
                </c:pt>
              </c:numCache>
            </c:numRef>
          </c:cat>
          <c:val>
            <c:numRef>
              <c:f>debt_sim2!$C$42:$C$93</c:f>
              <c:numCache>
                <c:formatCode>General</c:formatCode>
                <c:ptCount val="52"/>
                <c:pt idx="25" formatCode="0.0">
                  <c:v>112.95934951644099</c:v>
                </c:pt>
                <c:pt idx="26" formatCode="0.0">
                  <c:v>116.3359936497953</c:v>
                </c:pt>
                <c:pt idx="27" formatCode="0.0">
                  <c:v>118.94240924637505</c:v>
                </c:pt>
                <c:pt idx="28" formatCode="0.0">
                  <c:v>119.842700141699</c:v>
                </c:pt>
                <c:pt idx="29" formatCode="0.0">
                  <c:v>120.55213605990191</c:v>
                </c:pt>
                <c:pt idx="30" formatCode="0.0">
                  <c:v>120.96861484426258</c:v>
                </c:pt>
                <c:pt idx="31" formatCode="0.0">
                  <c:v>121.10313337647423</c:v>
                </c:pt>
                <c:pt idx="32" formatCode="0.0">
                  <c:v>120.93424305699243</c:v>
                </c:pt>
                <c:pt idx="33" formatCode="0.0">
                  <c:v>119.90572158742903</c:v>
                </c:pt>
                <c:pt idx="34" formatCode="0.0">
                  <c:v>118.87319028757494</c:v>
                </c:pt>
                <c:pt idx="35" formatCode="0.0">
                  <c:v>117.83663352456355</c:v>
                </c:pt>
                <c:pt idx="36" formatCode="0.0">
                  <c:v>116.79603560458133</c:v>
                </c:pt>
                <c:pt idx="37" formatCode="0.0">
                  <c:v>115.75138077263038</c:v>
                </c:pt>
                <c:pt idx="38" formatCode="0.0">
                  <c:v>114.70265321228976</c:v>
                </c:pt>
                <c:pt idx="39" formatCode="0.0">
                  <c:v>113.74983704547607</c:v>
                </c:pt>
                <c:pt idx="40" formatCode="0.0">
                  <c:v>112.79330619575086</c:v>
                </c:pt>
                <c:pt idx="41" formatCode="0.0">
                  <c:v>111.83304618091947</c:v>
                </c:pt>
                <c:pt idx="42" formatCode="0.0">
                  <c:v>110.86904246232659</c:v>
                </c:pt>
                <c:pt idx="43" formatCode="0.0">
                  <c:v>109.9012804446358</c:v>
                </c:pt>
                <c:pt idx="44" formatCode="0.0">
                  <c:v>108.92974547560905</c:v>
                </c:pt>
                <c:pt idx="45" formatCode="0.0">
                  <c:v>107.95442284588432</c:v>
                </c:pt>
                <c:pt idx="46" formatCode="0.0">
                  <c:v>106.97529778875325</c:v>
                </c:pt>
                <c:pt idx="47" formatCode="0.0">
                  <c:v>105.99235547993749</c:v>
                </c:pt>
                <c:pt idx="48" formatCode="0.0">
                  <c:v>105.00558103736415</c:v>
                </c:pt>
                <c:pt idx="49" formatCode="0.0">
                  <c:v>104.01495952094059</c:v>
                </c:pt>
                <c:pt idx="50" formatCode="0.0">
                  <c:v>103.02047593232828</c:v>
                </c:pt>
                <c:pt idx="51" formatCode="0.0">
                  <c:v>102.02211521471551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6A-4689-99E0-41918F709520}"/>
            </c:ext>
          </c:extLst>
        </c:ser>
        <c:ser>
          <c:idx val="2"/>
          <c:order val="2"/>
          <c:tx>
            <c:strRef>
              <c:f>debt_sim2!$D$41</c:f>
              <c:strCache>
                <c:ptCount val="1"/>
                <c:pt idx="0">
                  <c:v>0.6% primary surplus (debt stabilising)</c:v>
                </c:pt>
              </c:strCache>
            </c:strRef>
          </c:tx>
          <c:spPr>
            <a:ln w="28575" cap="rnd">
              <a:solidFill>
                <a:srgbClr val="EC64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debt_sim2!$A$42:$A$93</c:f>
              <c:numCache>
                <c:formatCode>m/d/yyyy</c:formatCode>
                <c:ptCount val="52"/>
                <c:pt idx="0">
                  <c:v>36509</c:v>
                </c:pt>
                <c:pt idx="1">
                  <c:v>36875</c:v>
                </c:pt>
                <c:pt idx="2">
                  <c:v>37240</c:v>
                </c:pt>
                <c:pt idx="3">
                  <c:v>37605</c:v>
                </c:pt>
                <c:pt idx="4">
                  <c:v>37970</c:v>
                </c:pt>
                <c:pt idx="5">
                  <c:v>38336</c:v>
                </c:pt>
                <c:pt idx="6">
                  <c:v>38701</c:v>
                </c:pt>
                <c:pt idx="7">
                  <c:v>39066</c:v>
                </c:pt>
                <c:pt idx="8">
                  <c:v>39431</c:v>
                </c:pt>
                <c:pt idx="9">
                  <c:v>39797</c:v>
                </c:pt>
                <c:pt idx="10">
                  <c:v>40162</c:v>
                </c:pt>
                <c:pt idx="11">
                  <c:v>40527</c:v>
                </c:pt>
                <c:pt idx="12">
                  <c:v>40892</c:v>
                </c:pt>
                <c:pt idx="13">
                  <c:v>41258</c:v>
                </c:pt>
                <c:pt idx="14">
                  <c:v>41623</c:v>
                </c:pt>
                <c:pt idx="15">
                  <c:v>41988</c:v>
                </c:pt>
                <c:pt idx="16">
                  <c:v>42353</c:v>
                </c:pt>
                <c:pt idx="17">
                  <c:v>42719</c:v>
                </c:pt>
                <c:pt idx="18">
                  <c:v>43084</c:v>
                </c:pt>
                <c:pt idx="19">
                  <c:v>43449</c:v>
                </c:pt>
                <c:pt idx="20">
                  <c:v>43814</c:v>
                </c:pt>
                <c:pt idx="21">
                  <c:v>44180</c:v>
                </c:pt>
                <c:pt idx="22">
                  <c:v>44545</c:v>
                </c:pt>
                <c:pt idx="23">
                  <c:v>44910</c:v>
                </c:pt>
                <c:pt idx="24">
                  <c:v>45275</c:v>
                </c:pt>
                <c:pt idx="25">
                  <c:v>45641</c:v>
                </c:pt>
                <c:pt idx="26">
                  <c:v>46006</c:v>
                </c:pt>
                <c:pt idx="27">
                  <c:v>46371</c:v>
                </c:pt>
                <c:pt idx="28">
                  <c:v>46736</c:v>
                </c:pt>
                <c:pt idx="29">
                  <c:v>47102</c:v>
                </c:pt>
                <c:pt idx="30">
                  <c:v>47467</c:v>
                </c:pt>
                <c:pt idx="31">
                  <c:v>47832</c:v>
                </c:pt>
                <c:pt idx="32">
                  <c:v>48197</c:v>
                </c:pt>
                <c:pt idx="33">
                  <c:v>48563</c:v>
                </c:pt>
                <c:pt idx="34">
                  <c:v>48928</c:v>
                </c:pt>
                <c:pt idx="35">
                  <c:v>49293</c:v>
                </c:pt>
                <c:pt idx="36">
                  <c:v>49658</c:v>
                </c:pt>
                <c:pt idx="37">
                  <c:v>50024</c:v>
                </c:pt>
                <c:pt idx="38">
                  <c:v>50389</c:v>
                </c:pt>
                <c:pt idx="39">
                  <c:v>50754</c:v>
                </c:pt>
                <c:pt idx="40">
                  <c:v>51119</c:v>
                </c:pt>
                <c:pt idx="41">
                  <c:v>51485</c:v>
                </c:pt>
                <c:pt idx="42">
                  <c:v>51850</c:v>
                </c:pt>
                <c:pt idx="43">
                  <c:v>52215</c:v>
                </c:pt>
                <c:pt idx="44">
                  <c:v>52580</c:v>
                </c:pt>
                <c:pt idx="45">
                  <c:v>52946</c:v>
                </c:pt>
                <c:pt idx="46">
                  <c:v>53311</c:v>
                </c:pt>
                <c:pt idx="47">
                  <c:v>53676</c:v>
                </c:pt>
                <c:pt idx="48">
                  <c:v>54041</c:v>
                </c:pt>
                <c:pt idx="49">
                  <c:v>54407</c:v>
                </c:pt>
                <c:pt idx="50">
                  <c:v>54772</c:v>
                </c:pt>
                <c:pt idx="51">
                  <c:v>55137</c:v>
                </c:pt>
              </c:numCache>
            </c:numRef>
          </c:cat>
          <c:val>
            <c:numRef>
              <c:f>debt_sim2!$D$42:$D$93</c:f>
              <c:numCache>
                <c:formatCode>General</c:formatCode>
                <c:ptCount val="52"/>
                <c:pt idx="32" formatCode="0.0">
                  <c:v>120.93424305699243</c:v>
                </c:pt>
                <c:pt idx="33" formatCode="0.0">
                  <c:v>120.79434965523193</c:v>
                </c:pt>
                <c:pt idx="34" formatCode="0.0">
                  <c:v>120.62436011025777</c:v>
                </c:pt>
                <c:pt idx="35" formatCode="0.0">
                  <c:v>120.45376542703174</c:v>
                </c:pt>
                <c:pt idx="36" formatCode="0.0">
                  <c:v>120.28256345134901</c:v>
                </c:pt>
                <c:pt idx="37" formatCode="0.0">
                  <c:v>120.11075202133603</c:v>
                </c:pt>
                <c:pt idx="38" formatCode="0.0">
                  <c:v>119.93832896742336</c:v>
                </c:pt>
                <c:pt idx="39" formatCode="0.0">
                  <c:v>119.76529211231812</c:v>
                </c:pt>
                <c:pt idx="40" formatCode="0.0">
                  <c:v>119.59163927097669</c:v>
                </c:pt>
                <c:pt idx="41" formatCode="0.0">
                  <c:v>119.41736825057694</c:v>
                </c:pt>
                <c:pt idx="42" formatCode="0.0">
                  <c:v>119.24247685049059</c:v>
                </c:pt>
                <c:pt idx="43" formatCode="0.0">
                  <c:v>119.06696286225547</c:v>
                </c:pt>
                <c:pt idx="44" formatCode="0.0">
                  <c:v>118.89082406954765</c:v>
                </c:pt>
                <c:pt idx="45" formatCode="0.0">
                  <c:v>118.71405824815335</c:v>
                </c:pt>
                <c:pt idx="46" formatCode="0.0">
                  <c:v>118.53666316594089</c:v>
                </c:pt>
                <c:pt idx="47" formatCode="0.0">
                  <c:v>118.35863658283259</c:v>
                </c:pt>
                <c:pt idx="48" formatCode="0.0">
                  <c:v>118.17997625077636</c:v>
                </c:pt>
                <c:pt idx="49" formatCode="0.0">
                  <c:v>118.00067991371741</c:v>
                </c:pt>
                <c:pt idx="50" formatCode="0.0">
                  <c:v>117.82074530756968</c:v>
                </c:pt>
                <c:pt idx="51" formatCode="0.0">
                  <c:v>117.64017016018732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56A-4689-99E0-41918F709520}"/>
            </c:ext>
          </c:extLst>
        </c:ser>
        <c:ser>
          <c:idx val="3"/>
          <c:order val="3"/>
          <c:tx>
            <c:strRef>
              <c:f>debt_sim2!$E$41</c:f>
              <c:strCache>
                <c:ptCount val="1"/>
                <c:pt idx="0">
                  <c:v>-1% primary deficit</c:v>
                </c:pt>
              </c:strCache>
            </c:strRef>
          </c:tx>
          <c:spPr>
            <a:ln w="28575" cap="rnd">
              <a:solidFill>
                <a:schemeClr val="accent4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debt_sim2!$A$42:$A$93</c:f>
              <c:numCache>
                <c:formatCode>m/d/yyyy</c:formatCode>
                <c:ptCount val="52"/>
                <c:pt idx="0">
                  <c:v>36509</c:v>
                </c:pt>
                <c:pt idx="1">
                  <c:v>36875</c:v>
                </c:pt>
                <c:pt idx="2">
                  <c:v>37240</c:v>
                </c:pt>
                <c:pt idx="3">
                  <c:v>37605</c:v>
                </c:pt>
                <c:pt idx="4">
                  <c:v>37970</c:v>
                </c:pt>
                <c:pt idx="5">
                  <c:v>38336</c:v>
                </c:pt>
                <c:pt idx="6">
                  <c:v>38701</c:v>
                </c:pt>
                <c:pt idx="7">
                  <c:v>39066</c:v>
                </c:pt>
                <c:pt idx="8">
                  <c:v>39431</c:v>
                </c:pt>
                <c:pt idx="9">
                  <c:v>39797</c:v>
                </c:pt>
                <c:pt idx="10">
                  <c:v>40162</c:v>
                </c:pt>
                <c:pt idx="11">
                  <c:v>40527</c:v>
                </c:pt>
                <c:pt idx="12">
                  <c:v>40892</c:v>
                </c:pt>
                <c:pt idx="13">
                  <c:v>41258</c:v>
                </c:pt>
                <c:pt idx="14">
                  <c:v>41623</c:v>
                </c:pt>
                <c:pt idx="15">
                  <c:v>41988</c:v>
                </c:pt>
                <c:pt idx="16">
                  <c:v>42353</c:v>
                </c:pt>
                <c:pt idx="17">
                  <c:v>42719</c:v>
                </c:pt>
                <c:pt idx="18">
                  <c:v>43084</c:v>
                </c:pt>
                <c:pt idx="19">
                  <c:v>43449</c:v>
                </c:pt>
                <c:pt idx="20">
                  <c:v>43814</c:v>
                </c:pt>
                <c:pt idx="21">
                  <c:v>44180</c:v>
                </c:pt>
                <c:pt idx="22">
                  <c:v>44545</c:v>
                </c:pt>
                <c:pt idx="23">
                  <c:v>44910</c:v>
                </c:pt>
                <c:pt idx="24">
                  <c:v>45275</c:v>
                </c:pt>
                <c:pt idx="25">
                  <c:v>45641</c:v>
                </c:pt>
                <c:pt idx="26">
                  <c:v>46006</c:v>
                </c:pt>
                <c:pt idx="27">
                  <c:v>46371</c:v>
                </c:pt>
                <c:pt idx="28">
                  <c:v>46736</c:v>
                </c:pt>
                <c:pt idx="29">
                  <c:v>47102</c:v>
                </c:pt>
                <c:pt idx="30">
                  <c:v>47467</c:v>
                </c:pt>
                <c:pt idx="31">
                  <c:v>47832</c:v>
                </c:pt>
                <c:pt idx="32">
                  <c:v>48197</c:v>
                </c:pt>
                <c:pt idx="33">
                  <c:v>48563</c:v>
                </c:pt>
                <c:pt idx="34">
                  <c:v>48928</c:v>
                </c:pt>
                <c:pt idx="35">
                  <c:v>49293</c:v>
                </c:pt>
                <c:pt idx="36">
                  <c:v>49658</c:v>
                </c:pt>
                <c:pt idx="37">
                  <c:v>50024</c:v>
                </c:pt>
                <c:pt idx="38">
                  <c:v>50389</c:v>
                </c:pt>
                <c:pt idx="39">
                  <c:v>50754</c:v>
                </c:pt>
                <c:pt idx="40">
                  <c:v>51119</c:v>
                </c:pt>
                <c:pt idx="41">
                  <c:v>51485</c:v>
                </c:pt>
                <c:pt idx="42">
                  <c:v>51850</c:v>
                </c:pt>
                <c:pt idx="43">
                  <c:v>52215</c:v>
                </c:pt>
                <c:pt idx="44">
                  <c:v>52580</c:v>
                </c:pt>
                <c:pt idx="45">
                  <c:v>52946</c:v>
                </c:pt>
                <c:pt idx="46">
                  <c:v>53311</c:v>
                </c:pt>
                <c:pt idx="47">
                  <c:v>53676</c:v>
                </c:pt>
                <c:pt idx="48">
                  <c:v>54041</c:v>
                </c:pt>
                <c:pt idx="49">
                  <c:v>54407</c:v>
                </c:pt>
                <c:pt idx="50">
                  <c:v>54772</c:v>
                </c:pt>
                <c:pt idx="51">
                  <c:v>55137</c:v>
                </c:pt>
              </c:numCache>
            </c:numRef>
          </c:cat>
          <c:val>
            <c:numRef>
              <c:f>debt_sim2!$E$42:$E$93</c:f>
              <c:numCache>
                <c:formatCode>General</c:formatCode>
                <c:ptCount val="52"/>
                <c:pt idx="32" formatCode="0.0">
                  <c:v>120.93424305699243</c:v>
                </c:pt>
                <c:pt idx="33" formatCode="0.0">
                  <c:v>122.51224803360282</c:v>
                </c:pt>
                <c:pt idx="34" formatCode="0.0">
                  <c:v>124.06778160813094</c:v>
                </c:pt>
                <c:pt idx="35" formatCode="0.0">
                  <c:v>125.63036877232727</c:v>
                </c:pt>
                <c:pt idx="36" formatCode="0.0">
                  <c:v>127.20004151079695</c:v>
                </c:pt>
                <c:pt idx="37" formatCode="0.0">
                  <c:v>128.77683195317982</c:v>
                </c:pt>
                <c:pt idx="38" formatCode="0.0">
                  <c:v>130.36077237480799</c:v>
                </c:pt>
                <c:pt idx="39" formatCode="0.0">
                  <c:v>131.95189519736658</c:v>
                </c:pt>
                <c:pt idx="40" formatCode="0.0">
                  <c:v>133.55023298955737</c:v>
                </c:pt>
                <c:pt idx="41" formatCode="0.0">
                  <c:v>135.15581846776524</c:v>
                </c:pt>
                <c:pt idx="42" formatCode="0.0">
                  <c:v>136.76868449672816</c:v>
                </c:pt>
                <c:pt idx="43" formatCode="0.0">
                  <c:v>138.38886409020958</c:v>
                </c:pt>
                <c:pt idx="44" formatCode="0.0">
                  <c:v>140.01639041167445</c:v>
                </c:pt>
                <c:pt idx="45" formatCode="0.0">
                  <c:v>141.65129677496796</c:v>
                </c:pt>
                <c:pt idx="46" formatCode="0.0">
                  <c:v>143.29361664499726</c:v>
                </c:pt>
                <c:pt idx="47" formatCode="0.0">
                  <c:v>144.94338363841678</c:v>
                </c:pt>
                <c:pt idx="48" formatCode="0.0">
                  <c:v>146.60063152431601</c:v>
                </c:pt>
                <c:pt idx="49" formatCode="0.0">
                  <c:v>148.26539422491106</c:v>
                </c:pt>
                <c:pt idx="50" formatCode="0.0">
                  <c:v>149.93770581623858</c:v>
                </c:pt>
                <c:pt idx="51" formatCode="0.0">
                  <c:v>151.61760052885373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56A-4689-99E0-41918F7095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7227984"/>
        <c:axId val="487228968"/>
      </c:lineChart>
      <c:dateAx>
        <c:axId val="487227984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7228968"/>
        <c:crosses val="autoZero"/>
        <c:auto val="1"/>
        <c:lblOffset val="100"/>
        <c:baseTimeUnit val="years"/>
      </c:dateAx>
      <c:valAx>
        <c:axId val="487228968"/>
        <c:scaling>
          <c:orientation val="minMax"/>
          <c:min val="5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7227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684693469346933"/>
          <c:y val="0"/>
          <c:w val="0.74480448044804481"/>
          <c:h val="0.46478334020052192"/>
        </c:manualLayout>
      </c:layout>
      <c:overlay val="1"/>
      <c:spPr>
        <a:noFill/>
        <a:ln w="25400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25400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418363019508055E-2"/>
          <c:y val="1.2828282828282828E-2"/>
          <c:w val="0.96280979643765907"/>
          <c:h val="0.784460918828007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ITA!$BA$7</c:f>
              <c:strCache>
                <c:ptCount val="1"/>
                <c:pt idx="0">
                  <c:v>IT</c:v>
                </c:pt>
              </c:strCache>
            </c:strRef>
          </c:tx>
          <c:spPr>
            <a:solidFill>
              <a:srgbClr val="003A7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accent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(ITA!$AZ$8:$AZ$10,ITA!$AZ$13:$AZ$17)</c:f>
              <c:strCache>
                <c:ptCount val="8"/>
                <c:pt idx="0">
                  <c:v>Pre Trump</c:v>
                </c:pt>
                <c:pt idx="1">
                  <c:v>Up to April 1</c:v>
                </c:pt>
                <c:pt idx="2">
                  <c:v>April 2 (with exemptions)</c:v>
                </c:pt>
                <c:pt idx="3">
                  <c:v>April 2 (no exemptions)</c:v>
                </c:pt>
                <c:pt idx="4">
                  <c:v>June 4</c:v>
                </c:pt>
                <c:pt idx="5">
                  <c:v>Aug 1</c:v>
                </c:pt>
                <c:pt idx="6">
                  <c:v>Aug 1 (with possible exemptions) high</c:v>
                </c:pt>
                <c:pt idx="7">
                  <c:v>Aug 1 (with possible exemptions) low</c:v>
                </c:pt>
              </c:strCache>
              <c:extLst/>
            </c:strRef>
          </c:cat>
          <c:val>
            <c:numRef>
              <c:f>(ITA!$BA$8:$BA$10,ITA!$BA$13:$BA$17)</c:f>
              <c:numCache>
                <c:formatCode>0.0</c:formatCode>
                <c:ptCount val="8"/>
                <c:pt idx="0">
                  <c:v>2.5497804352951405</c:v>
                </c:pt>
                <c:pt idx="1">
                  <c:v>3.5186325524154274</c:v>
                </c:pt>
                <c:pt idx="2">
                  <c:v>17.807670977876992</c:v>
                </c:pt>
                <c:pt idx="3">
                  <c:v>20.880257534882823</c:v>
                </c:pt>
                <c:pt idx="4">
                  <c:v>12.86</c:v>
                </c:pt>
                <c:pt idx="5">
                  <c:v>16.2</c:v>
                </c:pt>
                <c:pt idx="6">
                  <c:v>15.5</c:v>
                </c:pt>
                <c:pt idx="7">
                  <c:v>13.8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1AE4-4B84-AE5E-97444F52BDD6}"/>
            </c:ext>
          </c:extLst>
        </c:ser>
        <c:ser>
          <c:idx val="1"/>
          <c:order val="1"/>
          <c:tx>
            <c:strRef>
              <c:f>ITA!$BB$7</c:f>
              <c:strCache>
                <c:ptCount val="1"/>
                <c:pt idx="0">
                  <c:v>EZ</c:v>
                </c:pt>
              </c:strCache>
            </c:strRef>
          </c:tx>
          <c:spPr>
            <a:solidFill>
              <a:srgbClr val="EC64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EC64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(ITA!$AZ$8:$AZ$10,ITA!$AZ$13:$AZ$17)</c:f>
              <c:strCache>
                <c:ptCount val="8"/>
                <c:pt idx="0">
                  <c:v>Pre Trump</c:v>
                </c:pt>
                <c:pt idx="1">
                  <c:v>Up to April 1</c:v>
                </c:pt>
                <c:pt idx="2">
                  <c:v>April 2 (with exemptions)</c:v>
                </c:pt>
                <c:pt idx="3">
                  <c:v>April 2 (no exemptions)</c:v>
                </c:pt>
                <c:pt idx="4">
                  <c:v>June 4</c:v>
                </c:pt>
                <c:pt idx="5">
                  <c:v>Aug 1</c:v>
                </c:pt>
                <c:pt idx="6">
                  <c:v>Aug 1 (with possible exemptions) high</c:v>
                </c:pt>
                <c:pt idx="7">
                  <c:v>Aug 1 (with possible exemptions) low</c:v>
                </c:pt>
              </c:strCache>
              <c:extLst/>
            </c:strRef>
          </c:cat>
          <c:val>
            <c:numRef>
              <c:f>(ITA!$BB$8:$BB$10,ITA!$BB$13:$BB$17)</c:f>
              <c:numCache>
                <c:formatCode>0.0</c:formatCode>
                <c:ptCount val="8"/>
                <c:pt idx="0">
                  <c:v>1.521583210689696</c:v>
                </c:pt>
                <c:pt idx="1">
                  <c:v>2.1775786470814698</c:v>
                </c:pt>
                <c:pt idx="2">
                  <c:v>15.305222871375415</c:v>
                </c:pt>
                <c:pt idx="3">
                  <c:v>20.985102738640354</c:v>
                </c:pt>
                <c:pt idx="4">
                  <c:v>11.9</c:v>
                </c:pt>
                <c:pt idx="5">
                  <c:v>15.6</c:v>
                </c:pt>
                <c:pt idx="6">
                  <c:v>14.6</c:v>
                </c:pt>
                <c:pt idx="7">
                  <c:v>11.7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1AE4-4B84-AE5E-97444F52BD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5454720"/>
        <c:axId val="875451480"/>
      </c:barChart>
      <c:catAx>
        <c:axId val="875454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875451480"/>
        <c:crosses val="autoZero"/>
        <c:auto val="1"/>
        <c:lblAlgn val="ctr"/>
        <c:lblOffset val="100"/>
        <c:noMultiLvlLbl val="0"/>
      </c:catAx>
      <c:valAx>
        <c:axId val="875451480"/>
        <c:scaling>
          <c:orientation val="minMax"/>
        </c:scaling>
        <c:delete val="1"/>
        <c:axPos val="l"/>
        <c:numFmt formatCode="0" sourceLinked="0"/>
        <c:majorTickMark val="none"/>
        <c:minorTickMark val="none"/>
        <c:tickLblPos val="nextTo"/>
        <c:crossAx val="875454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5210459580192424E-2"/>
          <c:y val="0.17731429467248452"/>
          <c:w val="0.10308290924512298"/>
          <c:h val="9.89994949494949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rgbClr val="000000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25400" cap="flat" cmpd="sng" algn="ctr">
      <a:noFill/>
      <a:round/>
    </a:ln>
    <a:effectLst/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</a:extLst>
  </c:spPr>
  <c:txPr>
    <a:bodyPr/>
    <a:lstStyle/>
    <a:p>
      <a:pPr>
        <a:defRPr sz="1100">
          <a:solidFill>
            <a:srgbClr val="000000"/>
          </a:solidFill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8046035099173548E-2"/>
          <c:y val="4.9847038558843058E-2"/>
          <c:w val="0.88202195346267687"/>
          <c:h val="0.695074283488290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Annual!$AJ$49</c:f>
              <c:strCache>
                <c:ptCount val="1"/>
                <c:pt idx="0">
                  <c:v>Consumption</c:v>
                </c:pt>
              </c:strCache>
            </c:strRef>
          </c:tx>
          <c:spPr>
            <a:solidFill>
              <a:srgbClr val="003A7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2">
                        <a:lumMod val="20000"/>
                        <a:lumOff val="80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Annual!$AO$48:$AQ$48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Annual!$AO$49:$AQ$49</c:f>
              <c:numCache>
                <c:formatCode>0.0</c:formatCode>
                <c:ptCount val="3"/>
                <c:pt idx="0">
                  <c:v>0.2345884822316224</c:v>
                </c:pt>
                <c:pt idx="1">
                  <c:v>0.31247186417155098</c:v>
                </c:pt>
                <c:pt idx="2">
                  <c:v>0.44232608109927507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F7-4298-BAA1-F1A4590B907A}"/>
            </c:ext>
          </c:extLst>
        </c:ser>
        <c:ser>
          <c:idx val="1"/>
          <c:order val="1"/>
          <c:tx>
            <c:strRef>
              <c:f>Annual!$AJ$50</c:f>
              <c:strCache>
                <c:ptCount val="1"/>
                <c:pt idx="0">
                  <c:v>Investments</c:v>
                </c:pt>
              </c:strCache>
            </c:strRef>
          </c:tx>
          <c:spPr>
            <a:solidFill>
              <a:srgbClr val="EC6400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BF7-4298-BAA1-F1A4590B907A}"/>
                </c:ext>
              </c:extLst>
            </c:dLbl>
            <c:dLbl>
              <c:idx val="1"/>
              <c:layout>
                <c:manualLayout>
                  <c:x val="-5.6962043428788382E-17"/>
                  <c:y val="5.55729025526965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BF7-4298-BAA1-F1A4590B90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Annual!$AO$48:$AQ$48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Annual!$AO$50:$AQ$50</c:f>
              <c:numCache>
                <c:formatCode>0.0</c:formatCode>
                <c:ptCount val="3"/>
                <c:pt idx="0">
                  <c:v>4.7353767403320365E-3</c:v>
                </c:pt>
                <c:pt idx="1">
                  <c:v>0.51303412879029908</c:v>
                </c:pt>
                <c:pt idx="2">
                  <c:v>0.19627291291499313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BF7-4298-BAA1-F1A4590B907A}"/>
            </c:ext>
          </c:extLst>
        </c:ser>
        <c:ser>
          <c:idx val="2"/>
          <c:order val="2"/>
          <c:tx>
            <c:strRef>
              <c:f>Annual!$AJ$51</c:f>
              <c:strCache>
                <c:ptCount val="1"/>
                <c:pt idx="0">
                  <c:v>Inventories</c:v>
                </c:pt>
              </c:strCache>
            </c:strRef>
          </c:tx>
          <c:spPr>
            <a:solidFill>
              <a:srgbClr val="40915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Annual!$AO$48:$AQ$48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Annual!$AO$51:$AQ$51</c:f>
              <c:numCache>
                <c:formatCode>0.0</c:formatCode>
                <c:ptCount val="3"/>
                <c:pt idx="0">
                  <c:v>-0.24862809371008268</c:v>
                </c:pt>
                <c:pt idx="1">
                  <c:v>0.26290873360328215</c:v>
                </c:pt>
                <c:pt idx="2">
                  <c:v>0.53228077814711505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BF7-4298-BAA1-F1A4590B907A}"/>
            </c:ext>
          </c:extLst>
        </c:ser>
        <c:ser>
          <c:idx val="3"/>
          <c:order val="3"/>
          <c:tx>
            <c:strRef>
              <c:f>Annual!$AJ$52</c:f>
              <c:strCache>
                <c:ptCount val="1"/>
                <c:pt idx="0">
                  <c:v>Net exports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Annual!$AO$48:$AQ$48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Annual!$AO$52:$AQ$52</c:f>
            </c:numRef>
          </c:val>
          <c:extLst>
            <c:ext xmlns:c16="http://schemas.microsoft.com/office/drawing/2014/chart" uri="{C3380CC4-5D6E-409C-BE32-E72D297353CC}">
              <c16:uniqueId val="{00000004-CBF7-4298-BAA1-F1A4590B907A}"/>
            </c:ext>
          </c:extLst>
        </c:ser>
        <c:ser>
          <c:idx val="5"/>
          <c:order val="5"/>
          <c:tx>
            <c:strRef>
              <c:f>Annual!$AJ$54</c:f>
              <c:strCache>
                <c:ptCount val="1"/>
                <c:pt idx="0">
                  <c:v>Net exports</c:v>
                </c:pt>
              </c:strCache>
            </c:strRef>
          </c:tx>
          <c:spPr>
            <a:solidFill>
              <a:srgbClr val="82828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bg1">
                        <a:lumMod val="9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Annual!$AO$48:$AQ$48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Annual!$AO$54:$AQ$54</c:f>
              <c:numCache>
                <c:formatCode>0.0</c:formatCode>
                <c:ptCount val="3"/>
                <c:pt idx="0">
                  <c:v>0.3187793177061044</c:v>
                </c:pt>
                <c:pt idx="1">
                  <c:v>-0.62497184564505071</c:v>
                </c:pt>
                <c:pt idx="2">
                  <c:v>-0.47757518138284338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BF7-4298-BAA1-F1A4590B90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92330632"/>
        <c:axId val="1292331352"/>
      </c:barChart>
      <c:lineChart>
        <c:grouping val="stacked"/>
        <c:varyColors val="0"/>
        <c:ser>
          <c:idx val="4"/>
          <c:order val="4"/>
          <c:tx>
            <c:strRef>
              <c:f>Annual!$AJ$53</c:f>
              <c:strCache>
                <c:ptCount val="1"/>
                <c:pt idx="0">
                  <c:v>GDP</c:v>
                </c:pt>
              </c:strCache>
            </c:strRef>
          </c:tx>
          <c:spPr>
            <a:ln w="28575" cap="rnd">
              <a:solidFill>
                <a:srgbClr val="ECBD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ECBD00"/>
              </a:solidFill>
              <a:ln w="9525">
                <a:solidFill>
                  <a:srgbClr val="ECBD00"/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5.7947098346288015E-2"/>
                  <c:y val="-9.70984628633933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BF7-4298-BAA1-F1A4590B907A}"/>
                </c:ext>
              </c:extLst>
            </c:dLbl>
            <c:dLbl>
              <c:idx val="2"/>
              <c:layout>
                <c:manualLayout>
                  <c:x val="3.6971454973671589E-2"/>
                  <c:y val="-8.16250000000000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5841545447739901E-2"/>
                      <c:h val="0.124354576956094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CBF7-4298-BAA1-F1A4590B90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rgbClr val="00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Annual!$AO$48:$AQ$48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cat>
          <c:val>
            <c:numRef>
              <c:f>Annual!$AO$53:$AQ$53</c:f>
              <c:numCache>
                <c:formatCode>0.0</c:formatCode>
                <c:ptCount val="3"/>
                <c:pt idx="0">
                  <c:v>0.51958531004956399</c:v>
                </c:pt>
                <c:pt idx="1">
                  <c:v>0.54424531902290685</c:v>
                </c:pt>
                <c:pt idx="2">
                  <c:v>0.78350104144195853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CBF7-4298-BAA1-F1A4590B90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2330632"/>
        <c:axId val="1292331352"/>
      </c:lineChart>
      <c:catAx>
        <c:axId val="1292330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292331352"/>
        <c:crosses val="autoZero"/>
        <c:auto val="1"/>
        <c:lblAlgn val="ctr"/>
        <c:lblOffset val="100"/>
        <c:noMultiLvlLbl val="0"/>
      </c:catAx>
      <c:valAx>
        <c:axId val="1292331352"/>
        <c:scaling>
          <c:orientation val="minMax"/>
          <c:max val="1.3"/>
          <c:min val="-0.60000000000000009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292330632"/>
        <c:crosses val="autoZero"/>
        <c:crossBetween val="between"/>
        <c:majorUnit val="0.30000000000000004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7451276433456901E-3"/>
          <c:y val="0.84134713276995199"/>
          <c:w val="0.98850974471330866"/>
          <c:h val="0.158652867230048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000000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25400" cap="flat" cmpd="sng" algn="ctr">
      <a:noFill/>
      <a:round/>
    </a:ln>
    <a:effectLst/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</a:extLst>
  </c:spPr>
  <c:txPr>
    <a:bodyPr/>
    <a:lstStyle/>
    <a:p>
      <a:pPr>
        <a:defRPr sz="1050">
          <a:solidFill>
            <a:srgbClr val="000000"/>
          </a:solidFill>
          <a:latin typeface="Century Gothic" panose="020B0502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539370078740152E-2"/>
          <c:y val="5.0925925925925923E-2"/>
          <c:w val="0.88890507436570432"/>
          <c:h val="0.6093905555555555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Foglio1!$A$27</c:f>
              <c:strCache>
                <c:ptCount val="1"/>
                <c:pt idx="0">
                  <c:v>Potential growth</c:v>
                </c:pt>
              </c:strCache>
            </c:strRef>
          </c:tx>
          <c:spPr>
            <a:solidFill>
              <a:srgbClr val="003A7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Foglio1!$B$1:$C$1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Foglio1!$B$27:$C$27</c:f>
              <c:numCache>
                <c:formatCode>0.0</c:formatCode>
                <c:ptCount val="2"/>
                <c:pt idx="0">
                  <c:v>0.6</c:v>
                </c:pt>
                <c:pt idx="1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7B-4B7B-B1DA-A8B52C630CCA}"/>
            </c:ext>
          </c:extLst>
        </c:ser>
        <c:ser>
          <c:idx val="1"/>
          <c:order val="1"/>
          <c:tx>
            <c:strRef>
              <c:f>Foglio1!$A$28</c:f>
              <c:strCache>
                <c:ptCount val="1"/>
                <c:pt idx="0">
                  <c:v>NRRP impact</c:v>
                </c:pt>
              </c:strCache>
            </c:strRef>
          </c:tx>
          <c:spPr>
            <a:solidFill>
              <a:srgbClr val="EC6400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2.724520067668616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B7B-4B7B-B1DA-A8B52C630C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Foglio1!$B$1:$C$1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Foglio1!$B$28:$C$28</c:f>
              <c:numCache>
                <c:formatCode>0.0</c:formatCode>
                <c:ptCount val="2"/>
                <c:pt idx="0">
                  <c:v>0.25562805757213231</c:v>
                </c:pt>
                <c:pt idx="1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7B-4B7B-B1DA-A8B52C630CCA}"/>
            </c:ext>
          </c:extLst>
        </c:ser>
        <c:ser>
          <c:idx val="2"/>
          <c:order val="2"/>
          <c:tx>
            <c:strRef>
              <c:f>Foglio1!$A$29</c:f>
              <c:strCache>
                <c:ptCount val="1"/>
                <c:pt idx="0">
                  <c:v>Trade war</c:v>
                </c:pt>
              </c:strCache>
            </c:strRef>
          </c:tx>
          <c:spPr>
            <a:solidFill>
              <a:srgbClr val="40915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Foglio1!$B$1:$C$1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Foglio1!$B$29:$C$29</c:f>
              <c:numCache>
                <c:formatCode>0.0</c:formatCode>
                <c:ptCount val="2"/>
                <c:pt idx="0">
                  <c:v>-0.1</c:v>
                </c:pt>
                <c:pt idx="1">
                  <c:v>-0.15000000000000002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7B-4B7B-B1DA-A8B52C630CCA}"/>
            </c:ext>
          </c:extLst>
        </c:ser>
        <c:ser>
          <c:idx val="3"/>
          <c:order val="3"/>
          <c:tx>
            <c:strRef>
              <c:f>Foglio1!$A$30</c:f>
              <c:strCache>
                <c:ptCount val="1"/>
                <c:pt idx="0">
                  <c:v>Uncertainty</c:v>
                </c:pt>
              </c:strCache>
            </c:strRef>
          </c:tx>
          <c:spPr>
            <a:solidFill>
              <a:srgbClr val="ECBD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rgbClr val="00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Foglio1!$B$1:$C$1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Foglio1!$B$30:$C$30</c:f>
              <c:numCache>
                <c:formatCode>0.0</c:formatCode>
                <c:ptCount val="2"/>
                <c:pt idx="0">
                  <c:v>-0.2</c:v>
                </c:pt>
                <c:pt idx="1">
                  <c:v>-0.1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B7B-4B7B-B1DA-A8B52C630CCA}"/>
            </c:ext>
          </c:extLst>
        </c:ser>
        <c:ser>
          <c:idx val="4"/>
          <c:order val="4"/>
          <c:tx>
            <c:strRef>
              <c:f>Foglio1!$A$31</c:f>
              <c:strCache>
                <c:ptCount val="1"/>
                <c:pt idx="0">
                  <c:v>Fiscal policy</c:v>
                </c:pt>
              </c:strCache>
            </c:strRef>
          </c:tx>
          <c:spPr>
            <a:solidFill>
              <a:srgbClr val="0A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Foglio1!$B$1:$C$1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Foglio1!$B$31:$C$31</c:f>
              <c:numCache>
                <c:formatCode>0.0</c:formatCode>
                <c:ptCount val="2"/>
                <c:pt idx="0">
                  <c:v>-0.24</c:v>
                </c:pt>
                <c:pt idx="1">
                  <c:v>-0.3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B7B-4B7B-B1DA-A8B52C630CCA}"/>
            </c:ext>
          </c:extLst>
        </c:ser>
        <c:ser>
          <c:idx val="5"/>
          <c:order val="5"/>
          <c:tx>
            <c:strRef>
              <c:f>Foglio1!$A$32</c:f>
              <c:strCache>
                <c:ptCount val="1"/>
                <c:pt idx="0">
                  <c:v>Monetary policy</c:v>
                </c:pt>
              </c:strCache>
            </c:strRef>
          </c:tx>
          <c:spPr>
            <a:solidFill>
              <a:srgbClr val="DBE5F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00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Foglio1!$B$1:$C$1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Foglio1!$B$32:$C$32</c:f>
              <c:numCache>
                <c:formatCode>0.0</c:formatCode>
                <c:ptCount val="2"/>
                <c:pt idx="0">
                  <c:v>0.15</c:v>
                </c:pt>
                <c:pt idx="1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B7B-4B7B-B1DA-A8B52C630CCA}"/>
            </c:ext>
          </c:extLst>
        </c:ser>
        <c:ser>
          <c:idx val="6"/>
          <c:order val="6"/>
          <c:tx>
            <c:strRef>
              <c:f>Foglio1!$A$33</c:f>
              <c:strCache>
                <c:ptCount val="1"/>
                <c:pt idx="0">
                  <c:v>EU partner fiscal policy</c:v>
                </c:pt>
              </c:strCache>
            </c:strRef>
          </c:tx>
          <c:spPr>
            <a:solidFill>
              <a:srgbClr val="8C8C8C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1.0860144766727442E-16"/>
                  <c:y val="7.784343050481771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Century Gothic" panose="020B0502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B7B-4B7B-B1DA-A8B52C630C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00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Foglio1!$B$1:$C$1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Foglio1!$B$33:$C$33</c:f>
              <c:numCache>
                <c:formatCode>0.0</c:formatCode>
                <c:ptCount val="2"/>
                <c:pt idx="1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B7B-4B7B-B1DA-A8B52C630C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52507144"/>
        <c:axId val="1252500304"/>
      </c:barChart>
      <c:lineChart>
        <c:grouping val="standard"/>
        <c:varyColors val="0"/>
        <c:ser>
          <c:idx val="7"/>
          <c:order val="7"/>
          <c:tx>
            <c:strRef>
              <c:f>Foglio1!$A$34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0.19209570707070708"/>
                  <c:y val="7.055555555555555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B7B-4B7B-B1DA-A8B52C630CCA}"/>
                </c:ext>
              </c:extLst>
            </c:dLbl>
            <c:dLbl>
              <c:idx val="1"/>
              <c:layout>
                <c:manualLayout>
                  <c:x val="9.0978448275861962E-2"/>
                  <c:y val="7.408333333333333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B7B-4B7B-B1DA-A8B52C630C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rgbClr val="000000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Foglio1!$B$1:$C$1</c:f>
              <c:numCache>
                <c:formatCode>General</c:formatCode>
                <c:ptCount val="2"/>
                <c:pt idx="0">
                  <c:v>2025</c:v>
                </c:pt>
                <c:pt idx="1">
                  <c:v>2026</c:v>
                </c:pt>
              </c:numCache>
            </c:numRef>
          </c:cat>
          <c:val>
            <c:numRef>
              <c:f>Foglio1!$B$34:$C$34</c:f>
              <c:numCache>
                <c:formatCode>0.0</c:formatCode>
                <c:ptCount val="2"/>
                <c:pt idx="0">
                  <c:v>0.46562805757213221</c:v>
                </c:pt>
                <c:pt idx="1">
                  <c:v>0.78999999999999992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3B7B-4B7B-B1DA-A8B52C630C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52507144"/>
        <c:axId val="1252500304"/>
      </c:lineChart>
      <c:catAx>
        <c:axId val="1252507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252500304"/>
        <c:crosses val="autoZero"/>
        <c:auto val="1"/>
        <c:lblAlgn val="ctr"/>
        <c:lblOffset val="100"/>
        <c:noMultiLvlLbl val="0"/>
      </c:catAx>
      <c:valAx>
        <c:axId val="1252500304"/>
        <c:scaling>
          <c:orientation val="minMax"/>
          <c:max val="1.3"/>
          <c:min val="-0.60000000000000009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0000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en-US"/>
          </a:p>
        </c:txPr>
        <c:crossAx val="125250714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3154693486590038E-2"/>
          <c:y val="0.7619843434343434"/>
          <c:w val="0.94029190613026825"/>
          <c:h val="0.1852621546080859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000000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25400" cap="flat" cmpd="sng" algn="ctr">
      <a:noFill/>
      <a:round/>
    </a:ln>
    <a:effectLst/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</a:extLst>
  </c:spPr>
  <c:txPr>
    <a:bodyPr/>
    <a:lstStyle/>
    <a:p>
      <a:pPr>
        <a:defRPr sz="1000">
          <a:solidFill>
            <a:srgbClr val="000000"/>
          </a:solidFill>
          <a:latin typeface="Century Gothic" panose="020B0502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0.0166</cdr:x>
      <cdr:y>0.02822</cdr:y>
    </cdr:from>
    <cdr:to>
      <cdr:x>0.0166</cdr:x>
      <cdr:y>0.02822</cdr:y>
    </cdr:to>
    <cdr:sp macro="" textlink="">
      <cdr:nvSpPr>
        <cdr:cNvPr id="5" name="ChartSettings">
          <a:extLst xmlns:a="http://schemas.openxmlformats.org/drawingml/2006/main">
            <a:ext uri="{FF2B5EF4-FFF2-40B4-BE49-F238E27FC236}">
              <a16:creationId xmlns:a16="http://schemas.microsoft.com/office/drawing/2014/main" id="{23F1EC4E-EEF3-5E82-F705-56899F09D6D8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100"/>
            <a:t>*Side-by-Side Page Width*False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0.00706</cdr:x>
      <cdr:y>0.01411</cdr:y>
    </cdr:from>
    <cdr:to>
      <cdr:x>0.00706</cdr:x>
      <cdr:y>0.01411</cdr:y>
    </cdr:to>
    <cdr:sp macro="" textlink="">
      <cdr:nvSpPr>
        <cdr:cNvPr id="3" name="ChartSettings">
          <a:extLst xmlns:a="http://schemas.openxmlformats.org/drawingml/2006/main">
            <a:ext uri="{FF2B5EF4-FFF2-40B4-BE49-F238E27FC236}">
              <a16:creationId xmlns:a16="http://schemas.microsoft.com/office/drawing/2014/main" id="{87DC12E3-955A-D7BE-C18A-C2CF1947F1B4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it-IT" sz="1100"/>
            <a:t>Line*PPT-LargeWithText*Falso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0.0111</cdr:x>
      <cdr:y>0.01855</cdr:y>
    </cdr:from>
    <cdr:to>
      <cdr:x>0.0111</cdr:x>
      <cdr:y>0.01855</cdr:y>
    </cdr:to>
    <cdr:sp macro="" textlink="">
      <cdr:nvSpPr>
        <cdr:cNvPr id="2" name="ChartSettings">
          <a:extLst xmlns:a="http://schemas.openxmlformats.org/drawingml/2006/main">
            <a:ext uri="{FF2B5EF4-FFF2-40B4-BE49-F238E27FC236}">
              <a16:creationId xmlns:a16="http://schemas.microsoft.com/office/drawing/2014/main" id="{90C98C9D-D6C6-6014-89C2-9828F077BA2C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GB" sz="1100"/>
            <a:t>Line*PPT-2ChartNoText*False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0.01111</cdr:x>
      <cdr:y>0.01852</cdr:y>
    </cdr:from>
    <cdr:to>
      <cdr:x>0.01111</cdr:x>
      <cdr:y>0.01852</cdr:y>
    </cdr:to>
    <cdr:sp macro="" textlink="">
      <cdr:nvSpPr>
        <cdr:cNvPr id="2" name="ChartSettings">
          <a:extLst xmlns:a="http://schemas.openxmlformats.org/drawingml/2006/main">
            <a:ext uri="{FF2B5EF4-FFF2-40B4-BE49-F238E27FC236}">
              <a16:creationId xmlns:a16="http://schemas.microsoft.com/office/drawing/2014/main" id="{B64FFD53-9460-8A6A-8961-721B5E97717D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GB" sz="1100"/>
            <a:t>Column*PPT-2ChartNoText*False</a:t>
          </a: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0.01111</cdr:x>
      <cdr:y>0.01852</cdr:y>
    </cdr:from>
    <cdr:to>
      <cdr:x>0.01111</cdr:x>
      <cdr:y>0.01852</cdr:y>
    </cdr:to>
    <cdr:sp macro="" textlink="">
      <cdr:nvSpPr>
        <cdr:cNvPr id="2" name="ChartSettings">
          <a:extLst xmlns:a="http://schemas.openxmlformats.org/drawingml/2006/main">
            <a:ext uri="{FF2B5EF4-FFF2-40B4-BE49-F238E27FC236}">
              <a16:creationId xmlns:a16="http://schemas.microsoft.com/office/drawing/2014/main" id="{ECBAEA11-DA6D-1F7C-8906-FE35EC0ECA72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GB" sz="1100"/>
            <a:t>Line*PPT-2ChartNoText*False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0.01111</cdr:x>
      <cdr:y>0.01852</cdr:y>
    </cdr:from>
    <cdr:to>
      <cdr:x>0.01111</cdr:x>
      <cdr:y>0.01852</cdr:y>
    </cdr:to>
    <cdr:sp macro="" textlink="">
      <cdr:nvSpPr>
        <cdr:cNvPr id="2" name="ChartSettings">
          <a:extLst xmlns:a="http://schemas.openxmlformats.org/drawingml/2006/main">
            <a:ext uri="{FF2B5EF4-FFF2-40B4-BE49-F238E27FC236}">
              <a16:creationId xmlns:a16="http://schemas.microsoft.com/office/drawing/2014/main" id="{273F6B17-1AD5-AF14-91BB-E35FBD05A1FA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it-IT" sz="1100"/>
            <a:t>Line*Side-by-Side Page Width*Falso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0.00633</cdr:x>
      <cdr:y>0.01166</cdr:y>
    </cdr:from>
    <cdr:to>
      <cdr:x>0.00633</cdr:x>
      <cdr:y>0.01166</cdr:y>
    </cdr:to>
    <cdr:sp macro="" textlink="">
      <cdr:nvSpPr>
        <cdr:cNvPr id="3" name="ChartSettings">
          <a:extLst xmlns:a="http://schemas.openxmlformats.org/drawingml/2006/main">
            <a:ext uri="{FF2B5EF4-FFF2-40B4-BE49-F238E27FC236}">
              <a16:creationId xmlns:a16="http://schemas.microsoft.com/office/drawing/2014/main" id="{87A102AD-F43A-F449-51F4-D2307398B77C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GB" sz="1100"/>
            <a:t>Column*PPT-LargeNoText*False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0.01111</cdr:x>
      <cdr:y>0.01852</cdr:y>
    </cdr:from>
    <cdr:to>
      <cdr:x>0.01111</cdr:x>
      <cdr:y>0.01852</cdr:y>
    </cdr:to>
    <cdr:sp macro="" textlink="">
      <cdr:nvSpPr>
        <cdr:cNvPr id="2" name="ChartSettings">
          <a:extLst xmlns:a="http://schemas.openxmlformats.org/drawingml/2006/main">
            <a:ext uri="{FF2B5EF4-FFF2-40B4-BE49-F238E27FC236}">
              <a16:creationId xmlns:a16="http://schemas.microsoft.com/office/drawing/2014/main" id="{38DC4323-0983-52DA-1501-0E21A5433297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GB" sz="1100"/>
            <a:t>Column*Column Width*False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0.01283</cdr:x>
      <cdr:y>0.01411</cdr:y>
    </cdr:from>
    <cdr:to>
      <cdr:x>0.01283</cdr:x>
      <cdr:y>0.01411</cdr:y>
    </cdr:to>
    <cdr:sp macro="" textlink="">
      <cdr:nvSpPr>
        <cdr:cNvPr id="3" name="ChartSettings">
          <a:extLst xmlns:a="http://schemas.openxmlformats.org/drawingml/2006/main">
            <a:ext uri="{FF2B5EF4-FFF2-40B4-BE49-F238E27FC236}">
              <a16:creationId xmlns:a16="http://schemas.microsoft.com/office/drawing/2014/main" id="{443C0515-B373-6B0B-D232-DACD3C6265BB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GB" sz="1100"/>
            <a:t>Line*PPT-2ChartNoText*False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0.01283</cdr:x>
      <cdr:y>0.01411</cdr:y>
    </cdr:from>
    <cdr:to>
      <cdr:x>0.01283</cdr:x>
      <cdr:y>0.01411</cdr:y>
    </cdr:to>
    <cdr:sp macro="" textlink="">
      <cdr:nvSpPr>
        <cdr:cNvPr id="3" name="ChartSettings">
          <a:extLst xmlns:a="http://schemas.openxmlformats.org/drawingml/2006/main">
            <a:ext uri="{FF2B5EF4-FFF2-40B4-BE49-F238E27FC236}">
              <a16:creationId xmlns:a16="http://schemas.microsoft.com/office/drawing/2014/main" id="{70373918-7F7A-D6C4-BFE9-613CA003EE33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GB" sz="1100"/>
            <a:t>Line*PPT-2ChartNoText*False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0.00633</cdr:x>
      <cdr:y>0.01166</cdr:y>
    </cdr:from>
    <cdr:to>
      <cdr:x>0.00633</cdr:x>
      <cdr:y>0.01166</cdr:y>
    </cdr:to>
    <cdr:sp macro="" textlink="">
      <cdr:nvSpPr>
        <cdr:cNvPr id="3" name="ChartSettings">
          <a:extLst xmlns:a="http://schemas.openxmlformats.org/drawingml/2006/main">
            <a:ext uri="{FF2B5EF4-FFF2-40B4-BE49-F238E27FC236}">
              <a16:creationId xmlns:a16="http://schemas.microsoft.com/office/drawing/2014/main" id="{887175A7-4E6B-CFF4-5676-01B37B368C77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GB" sz="1100"/>
            <a:t>*PPT-LargeNoText*False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0.0166</cdr:x>
      <cdr:y>0.02822</cdr:y>
    </cdr:from>
    <cdr:to>
      <cdr:x>0.0166</cdr:x>
      <cdr:y>0.02822</cdr:y>
    </cdr:to>
    <cdr:sp macro="" textlink="">
      <cdr:nvSpPr>
        <cdr:cNvPr id="4" name="ChartSettings">
          <a:extLst xmlns:a="http://schemas.openxmlformats.org/drawingml/2006/main">
            <a:ext uri="{FF2B5EF4-FFF2-40B4-BE49-F238E27FC236}">
              <a16:creationId xmlns:a16="http://schemas.microsoft.com/office/drawing/2014/main" id="{0F4B8731-DD95-3382-CFAD-FCB23D2C765B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it-IT" sz="1100"/>
            <a:t>*Side-by-Side Page Width*Falso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0.01283</cdr:x>
      <cdr:y>0.01411</cdr:y>
    </cdr:from>
    <cdr:to>
      <cdr:x>0.01283</cdr:x>
      <cdr:y>0.01411</cdr:y>
    </cdr:to>
    <cdr:sp macro="" textlink="">
      <cdr:nvSpPr>
        <cdr:cNvPr id="3" name="ChartSettings">
          <a:extLst xmlns:a="http://schemas.openxmlformats.org/drawingml/2006/main">
            <a:ext uri="{FF2B5EF4-FFF2-40B4-BE49-F238E27FC236}">
              <a16:creationId xmlns:a16="http://schemas.microsoft.com/office/drawing/2014/main" id="{4EAE4EFB-EDF3-D0A7-BDA3-BB8122A41DEC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GB" sz="1100"/>
            <a:t>*PPT-2ChartNoText*False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36993-1209-4B80-930C-67014A297F84}" type="datetimeFigureOut">
              <a:rPr lang="it-IT" smtClean="0"/>
              <a:t>29/09/2025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68313" y="1279525"/>
            <a:ext cx="61626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026C84-6F7E-4917-968C-7363E1A8AA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8771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26C84-6F7E-4917-968C-7363E1A8AAE5}" type="slidenum">
              <a:rPr lang="it-IT" smtClean="0"/>
              <a:t>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0919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26C84-6F7E-4917-968C-7363E1A8AAE5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5063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26C84-6F7E-4917-968C-7363E1A8AAE5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1162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26C84-6F7E-4917-968C-7363E1A8AAE5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179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26C84-6F7E-4917-968C-7363E1A8AAE5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11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26C84-6F7E-4917-968C-7363E1A8AAE5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37557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26C84-6F7E-4917-968C-7363E1A8AAE5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47011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26C84-6F7E-4917-968C-7363E1A8AAE5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2682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jpeg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ma 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1539448" y="2521059"/>
            <a:ext cx="6885385" cy="640845"/>
          </a:xfrm>
        </p:spPr>
        <p:txBody>
          <a:bodyPr>
            <a:noAutofit/>
          </a:bodyPr>
          <a:lstStyle>
            <a:lvl1pPr marL="0" indent="0" algn="l">
              <a:buNone/>
              <a:defRPr sz="2600" b="1" baseline="0">
                <a:solidFill>
                  <a:schemeClr val="accent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193653" indent="0" algn="ctr">
              <a:buNone/>
              <a:defRPr sz="848"/>
            </a:lvl2pPr>
            <a:lvl3pPr marL="387305" indent="0" algn="ctr">
              <a:buNone/>
              <a:defRPr sz="763"/>
            </a:lvl3pPr>
            <a:lvl4pPr marL="580958" indent="0" algn="ctr">
              <a:buNone/>
              <a:defRPr sz="678"/>
            </a:lvl4pPr>
            <a:lvl5pPr marL="774611" indent="0" algn="ctr">
              <a:buNone/>
              <a:defRPr sz="678"/>
            </a:lvl5pPr>
            <a:lvl6pPr marL="968264" indent="0" algn="ctr">
              <a:buNone/>
              <a:defRPr sz="678"/>
            </a:lvl6pPr>
            <a:lvl7pPr marL="1161917" indent="0" algn="ctr">
              <a:buNone/>
              <a:defRPr sz="678"/>
            </a:lvl7pPr>
            <a:lvl8pPr marL="1355570" indent="0" algn="ctr">
              <a:buNone/>
              <a:defRPr sz="678"/>
            </a:lvl8pPr>
            <a:lvl9pPr marL="1549223" indent="0" algn="ctr">
              <a:buNone/>
              <a:defRPr sz="678"/>
            </a:lvl9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26</a:t>
            </a:r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0" hasCustomPrompt="1"/>
          </p:nvPr>
        </p:nvSpPr>
        <p:spPr>
          <a:xfrm>
            <a:off x="1539448" y="3216347"/>
            <a:ext cx="6885385" cy="685800"/>
          </a:xfrm>
        </p:spPr>
        <p:txBody>
          <a:bodyPr>
            <a:noAutofit/>
          </a:bodyPr>
          <a:lstStyle>
            <a:lvl1pPr marL="0" indent="0" eaLnBrk="1" fontAlgn="auto" hangingPunct="1">
              <a:spcAft>
                <a:spcPts val="0"/>
              </a:spcAft>
              <a:buFontTx/>
              <a:buNone/>
              <a:defRPr lang="it-IT" sz="18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it-IT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j-ea"/>
                <a:cs typeface="Arial"/>
              </a:rPr>
              <a:t>Sottotitolo / luogo e data: 18pt Century </a:t>
            </a:r>
            <a:r>
              <a:rPr lang="it-IT" sz="1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j-ea"/>
                <a:cs typeface="Arial"/>
              </a:rPr>
              <a:t>Gothic</a:t>
            </a:r>
            <a:r>
              <a:rPr lang="it-IT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j-ea"/>
                <a:cs typeface="Arial"/>
              </a:rPr>
              <a:t>, colore nero 70%</a:t>
            </a:r>
            <a:endParaRPr lang="it-IT" sz="113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+mj-ea"/>
              <a:cs typeface="Arial"/>
            </a:endParaRPr>
          </a:p>
        </p:txBody>
      </p:sp>
      <p:pic>
        <p:nvPicPr>
          <p:cNvPr id="40" name="Immagine 4" descr="INTESA_SANPAOLO white.png">
            <a:extLst>
              <a:ext uri="{FF2B5EF4-FFF2-40B4-BE49-F238E27FC236}">
                <a16:creationId xmlns:a16="http://schemas.microsoft.com/office/drawing/2014/main" id="{014BCC8B-6233-4A25-9CA7-299988B96D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6730" y="2015473"/>
            <a:ext cx="3452400" cy="385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Figura a mano libera 5">
            <a:extLst>
              <a:ext uri="{FF2B5EF4-FFF2-40B4-BE49-F238E27FC236}">
                <a16:creationId xmlns:a16="http://schemas.microsoft.com/office/drawing/2014/main" id="{C2F6E1CF-A2FC-4E03-9EC3-C5D41F07A56A}"/>
              </a:ext>
            </a:extLst>
          </p:cNvPr>
          <p:cNvSpPr/>
          <p:nvPr userDrawn="1"/>
        </p:nvSpPr>
        <p:spPr>
          <a:xfrm rot="20686196">
            <a:off x="-3175" y="-608013"/>
            <a:ext cx="4611688" cy="1231901"/>
          </a:xfrm>
          <a:custGeom>
            <a:avLst/>
            <a:gdLst>
              <a:gd name="connsiteX0" fmla="*/ 0 w 9746788"/>
              <a:gd name="connsiteY0" fmla="*/ 0 h 2448000"/>
              <a:gd name="connsiteX1" fmla="*/ 9746788 w 9746788"/>
              <a:gd name="connsiteY1" fmla="*/ 0 h 2448000"/>
              <a:gd name="connsiteX2" fmla="*/ 9746788 w 9746788"/>
              <a:gd name="connsiteY2" fmla="*/ 2448000 h 2448000"/>
              <a:gd name="connsiteX3" fmla="*/ 0 w 9746788"/>
              <a:gd name="connsiteY3" fmla="*/ 2448000 h 2448000"/>
              <a:gd name="connsiteX4" fmla="*/ 0 w 9746788"/>
              <a:gd name="connsiteY4" fmla="*/ 0 h 2448000"/>
              <a:gd name="connsiteX0" fmla="*/ 0 w 9746788"/>
              <a:gd name="connsiteY0" fmla="*/ 0 h 2449464"/>
              <a:gd name="connsiteX1" fmla="*/ 9746788 w 9746788"/>
              <a:gd name="connsiteY1" fmla="*/ 0 h 2449464"/>
              <a:gd name="connsiteX2" fmla="*/ 8974352 w 9746788"/>
              <a:gd name="connsiteY2" fmla="*/ 2449464 h 2449464"/>
              <a:gd name="connsiteX3" fmla="*/ 0 w 9746788"/>
              <a:gd name="connsiteY3" fmla="*/ 2448000 h 2449464"/>
              <a:gd name="connsiteX4" fmla="*/ 0 w 9746788"/>
              <a:gd name="connsiteY4" fmla="*/ 0 h 2449464"/>
              <a:gd name="connsiteX0" fmla="*/ 0 w 9220400"/>
              <a:gd name="connsiteY0" fmla="*/ 0 h 2449464"/>
              <a:gd name="connsiteX1" fmla="*/ 9220400 w 9220400"/>
              <a:gd name="connsiteY1" fmla="*/ 1016281 h 2449464"/>
              <a:gd name="connsiteX2" fmla="*/ 8974352 w 9220400"/>
              <a:gd name="connsiteY2" fmla="*/ 2449464 h 2449464"/>
              <a:gd name="connsiteX3" fmla="*/ 0 w 9220400"/>
              <a:gd name="connsiteY3" fmla="*/ 2448000 h 2449464"/>
              <a:gd name="connsiteX4" fmla="*/ 0 w 9220400"/>
              <a:gd name="connsiteY4" fmla="*/ 0 h 2449464"/>
              <a:gd name="connsiteX0" fmla="*/ 0 w 9136593"/>
              <a:gd name="connsiteY0" fmla="*/ 0 h 2449464"/>
              <a:gd name="connsiteX1" fmla="*/ 9136593 w 9136593"/>
              <a:gd name="connsiteY1" fmla="*/ 1504439 h 2449464"/>
              <a:gd name="connsiteX2" fmla="*/ 8974352 w 9136593"/>
              <a:gd name="connsiteY2" fmla="*/ 2449464 h 2449464"/>
              <a:gd name="connsiteX3" fmla="*/ 0 w 9136593"/>
              <a:gd name="connsiteY3" fmla="*/ 2448000 h 2449464"/>
              <a:gd name="connsiteX4" fmla="*/ 0 w 9136593"/>
              <a:gd name="connsiteY4" fmla="*/ 0 h 2449464"/>
              <a:gd name="connsiteX0" fmla="*/ 24516 w 9136593"/>
              <a:gd name="connsiteY0" fmla="*/ 0 h 1910186"/>
              <a:gd name="connsiteX1" fmla="*/ 9136593 w 9136593"/>
              <a:gd name="connsiteY1" fmla="*/ 965161 h 1910186"/>
              <a:gd name="connsiteX2" fmla="*/ 8974352 w 9136593"/>
              <a:gd name="connsiteY2" fmla="*/ 1910186 h 1910186"/>
              <a:gd name="connsiteX3" fmla="*/ 0 w 9136593"/>
              <a:gd name="connsiteY3" fmla="*/ 1908722 h 1910186"/>
              <a:gd name="connsiteX4" fmla="*/ 24516 w 9136593"/>
              <a:gd name="connsiteY4" fmla="*/ 0 h 1910186"/>
              <a:gd name="connsiteX0" fmla="*/ 117546 w 9136593"/>
              <a:gd name="connsiteY0" fmla="*/ 0 h 1720257"/>
              <a:gd name="connsiteX1" fmla="*/ 9136593 w 9136593"/>
              <a:gd name="connsiteY1" fmla="*/ 775232 h 1720257"/>
              <a:gd name="connsiteX2" fmla="*/ 8974352 w 9136593"/>
              <a:gd name="connsiteY2" fmla="*/ 1720257 h 1720257"/>
              <a:gd name="connsiteX3" fmla="*/ 0 w 9136593"/>
              <a:gd name="connsiteY3" fmla="*/ 1718793 h 1720257"/>
              <a:gd name="connsiteX4" fmla="*/ 117546 w 9136593"/>
              <a:gd name="connsiteY4" fmla="*/ 0 h 1720257"/>
              <a:gd name="connsiteX0" fmla="*/ 24516 w 9136593"/>
              <a:gd name="connsiteY0" fmla="*/ 0 h 1910186"/>
              <a:gd name="connsiteX1" fmla="*/ 9136593 w 9136593"/>
              <a:gd name="connsiteY1" fmla="*/ 965161 h 1910186"/>
              <a:gd name="connsiteX2" fmla="*/ 8974352 w 9136593"/>
              <a:gd name="connsiteY2" fmla="*/ 1910186 h 1910186"/>
              <a:gd name="connsiteX3" fmla="*/ 0 w 9136593"/>
              <a:gd name="connsiteY3" fmla="*/ 1908722 h 1910186"/>
              <a:gd name="connsiteX4" fmla="*/ 24516 w 9136593"/>
              <a:gd name="connsiteY4" fmla="*/ 0 h 1910186"/>
              <a:gd name="connsiteX0" fmla="*/ 24516 w 8974352"/>
              <a:gd name="connsiteY0" fmla="*/ 0 h 1910186"/>
              <a:gd name="connsiteX1" fmla="*/ 8812931 w 8974352"/>
              <a:gd name="connsiteY1" fmla="*/ 1508786 h 1910186"/>
              <a:gd name="connsiteX2" fmla="*/ 8974352 w 8974352"/>
              <a:gd name="connsiteY2" fmla="*/ 1910186 h 1910186"/>
              <a:gd name="connsiteX3" fmla="*/ 0 w 8974352"/>
              <a:gd name="connsiteY3" fmla="*/ 1908722 h 1910186"/>
              <a:gd name="connsiteX4" fmla="*/ 24516 w 8974352"/>
              <a:gd name="connsiteY4" fmla="*/ 0 h 1910186"/>
              <a:gd name="connsiteX0" fmla="*/ 24516 w 9036669"/>
              <a:gd name="connsiteY0" fmla="*/ 0 h 1910186"/>
              <a:gd name="connsiteX1" fmla="*/ 9036669 w 9036669"/>
              <a:gd name="connsiteY1" fmla="*/ 1547197 h 1910186"/>
              <a:gd name="connsiteX2" fmla="*/ 8974352 w 9036669"/>
              <a:gd name="connsiteY2" fmla="*/ 1910186 h 1910186"/>
              <a:gd name="connsiteX3" fmla="*/ 0 w 9036669"/>
              <a:gd name="connsiteY3" fmla="*/ 1908722 h 1910186"/>
              <a:gd name="connsiteX4" fmla="*/ 24516 w 9036669"/>
              <a:gd name="connsiteY4" fmla="*/ 0 h 1910186"/>
              <a:gd name="connsiteX0" fmla="*/ 24516 w 9037769"/>
              <a:gd name="connsiteY0" fmla="*/ 0 h 1910186"/>
              <a:gd name="connsiteX1" fmla="*/ 9037769 w 9037769"/>
              <a:gd name="connsiteY1" fmla="*/ 1902949 h 1910186"/>
              <a:gd name="connsiteX2" fmla="*/ 8974352 w 9037769"/>
              <a:gd name="connsiteY2" fmla="*/ 1910186 h 1910186"/>
              <a:gd name="connsiteX3" fmla="*/ 0 w 9037769"/>
              <a:gd name="connsiteY3" fmla="*/ 1908722 h 1910186"/>
              <a:gd name="connsiteX4" fmla="*/ 24516 w 9037769"/>
              <a:gd name="connsiteY4" fmla="*/ 0 h 1910186"/>
              <a:gd name="connsiteX0" fmla="*/ 17758 w 9037769"/>
              <a:gd name="connsiteY0" fmla="*/ 0 h 1758889"/>
              <a:gd name="connsiteX1" fmla="*/ 9037769 w 9037769"/>
              <a:gd name="connsiteY1" fmla="*/ 1751652 h 1758889"/>
              <a:gd name="connsiteX2" fmla="*/ 8974352 w 9037769"/>
              <a:gd name="connsiteY2" fmla="*/ 1758889 h 1758889"/>
              <a:gd name="connsiteX3" fmla="*/ 0 w 9037769"/>
              <a:gd name="connsiteY3" fmla="*/ 1757425 h 1758889"/>
              <a:gd name="connsiteX4" fmla="*/ 17758 w 9037769"/>
              <a:gd name="connsiteY4" fmla="*/ 0 h 1758889"/>
              <a:gd name="connsiteX0" fmla="*/ 213007 w 9233018"/>
              <a:gd name="connsiteY0" fmla="*/ 0 h 1758889"/>
              <a:gd name="connsiteX1" fmla="*/ 9233018 w 9233018"/>
              <a:gd name="connsiteY1" fmla="*/ 1751652 h 1758889"/>
              <a:gd name="connsiteX2" fmla="*/ 9169601 w 9233018"/>
              <a:gd name="connsiteY2" fmla="*/ 1758889 h 1758889"/>
              <a:gd name="connsiteX3" fmla="*/ -1 w 9233018"/>
              <a:gd name="connsiteY3" fmla="*/ 1720658 h 1758889"/>
              <a:gd name="connsiteX4" fmla="*/ 213007 w 9233018"/>
              <a:gd name="connsiteY4" fmla="*/ 0 h 1758889"/>
              <a:gd name="connsiteX0" fmla="*/ 213007 w 9233018"/>
              <a:gd name="connsiteY0" fmla="*/ 0 h 1798514"/>
              <a:gd name="connsiteX1" fmla="*/ 9233018 w 9233018"/>
              <a:gd name="connsiteY1" fmla="*/ 1751652 h 1798514"/>
              <a:gd name="connsiteX2" fmla="*/ 9218312 w 9233018"/>
              <a:gd name="connsiteY2" fmla="*/ 1798514 h 1798514"/>
              <a:gd name="connsiteX3" fmla="*/ -1 w 9233018"/>
              <a:gd name="connsiteY3" fmla="*/ 1720658 h 1798514"/>
              <a:gd name="connsiteX4" fmla="*/ 213007 w 9233018"/>
              <a:gd name="connsiteY4" fmla="*/ 0 h 1798514"/>
              <a:gd name="connsiteX0" fmla="*/ 213007 w 9232004"/>
              <a:gd name="connsiteY0" fmla="*/ 0 h 1801249"/>
              <a:gd name="connsiteX1" fmla="*/ 9232005 w 9232004"/>
              <a:gd name="connsiteY1" fmla="*/ 1801249 h 1801249"/>
              <a:gd name="connsiteX2" fmla="*/ 9218312 w 9232004"/>
              <a:gd name="connsiteY2" fmla="*/ 1798514 h 1801249"/>
              <a:gd name="connsiteX3" fmla="*/ -1 w 9232004"/>
              <a:gd name="connsiteY3" fmla="*/ 1720658 h 1801249"/>
              <a:gd name="connsiteX4" fmla="*/ 213007 w 9232004"/>
              <a:gd name="connsiteY4" fmla="*/ 0 h 1801249"/>
              <a:gd name="connsiteX0" fmla="*/ 213009 w 9805231"/>
              <a:gd name="connsiteY0" fmla="*/ 0 h 1920782"/>
              <a:gd name="connsiteX1" fmla="*/ 9232007 w 9805231"/>
              <a:gd name="connsiteY1" fmla="*/ 1801249 h 1920782"/>
              <a:gd name="connsiteX2" fmla="*/ 9805231 w 9805231"/>
              <a:gd name="connsiteY2" fmla="*/ 1920782 h 1920782"/>
              <a:gd name="connsiteX3" fmla="*/ 1 w 9805231"/>
              <a:gd name="connsiteY3" fmla="*/ 1720658 h 1920782"/>
              <a:gd name="connsiteX4" fmla="*/ 213009 w 9805231"/>
              <a:gd name="connsiteY4" fmla="*/ 0 h 1920782"/>
              <a:gd name="connsiteX0" fmla="*/ 183037 w 9775259"/>
              <a:gd name="connsiteY0" fmla="*/ 0 h 1920782"/>
              <a:gd name="connsiteX1" fmla="*/ 9202035 w 9775259"/>
              <a:gd name="connsiteY1" fmla="*/ 1801249 h 1920782"/>
              <a:gd name="connsiteX2" fmla="*/ 9775259 w 9775259"/>
              <a:gd name="connsiteY2" fmla="*/ 1920782 h 1920782"/>
              <a:gd name="connsiteX3" fmla="*/ 0 w 9775259"/>
              <a:gd name="connsiteY3" fmla="*/ 1500030 h 1920782"/>
              <a:gd name="connsiteX4" fmla="*/ 183037 w 9775259"/>
              <a:gd name="connsiteY4" fmla="*/ 0 h 1920782"/>
              <a:gd name="connsiteX0" fmla="*/ 126790 w 9719012"/>
              <a:gd name="connsiteY0" fmla="*/ 0 h 1920782"/>
              <a:gd name="connsiteX1" fmla="*/ 9145788 w 9719012"/>
              <a:gd name="connsiteY1" fmla="*/ 1801249 h 1920782"/>
              <a:gd name="connsiteX2" fmla="*/ 9719012 w 9719012"/>
              <a:gd name="connsiteY2" fmla="*/ 1920782 h 1920782"/>
              <a:gd name="connsiteX3" fmla="*/ 0 w 9719012"/>
              <a:gd name="connsiteY3" fmla="*/ 1384324 h 1920782"/>
              <a:gd name="connsiteX4" fmla="*/ 126790 w 9719012"/>
              <a:gd name="connsiteY4" fmla="*/ 0 h 1920782"/>
              <a:gd name="connsiteX0" fmla="*/ 114801 w 9719012"/>
              <a:gd name="connsiteY0" fmla="*/ 0 h 1918151"/>
              <a:gd name="connsiteX1" fmla="*/ 9145788 w 9719012"/>
              <a:gd name="connsiteY1" fmla="*/ 1798618 h 1918151"/>
              <a:gd name="connsiteX2" fmla="*/ 9719012 w 9719012"/>
              <a:gd name="connsiteY2" fmla="*/ 1918151 h 1918151"/>
              <a:gd name="connsiteX3" fmla="*/ 0 w 9719012"/>
              <a:gd name="connsiteY3" fmla="*/ 1381693 h 1918151"/>
              <a:gd name="connsiteX4" fmla="*/ 114801 w 9719012"/>
              <a:gd name="connsiteY4" fmla="*/ 0 h 1918151"/>
              <a:gd name="connsiteX0" fmla="*/ 114800 w 9719012"/>
              <a:gd name="connsiteY0" fmla="*/ 0 h 1918151"/>
              <a:gd name="connsiteX1" fmla="*/ 9145788 w 9719012"/>
              <a:gd name="connsiteY1" fmla="*/ 1798618 h 1918151"/>
              <a:gd name="connsiteX2" fmla="*/ 9719012 w 9719012"/>
              <a:gd name="connsiteY2" fmla="*/ 1918151 h 1918151"/>
              <a:gd name="connsiteX3" fmla="*/ 0 w 9719012"/>
              <a:gd name="connsiteY3" fmla="*/ 1381693 h 1918151"/>
              <a:gd name="connsiteX4" fmla="*/ 114800 w 9719012"/>
              <a:gd name="connsiteY4" fmla="*/ 0 h 1918151"/>
              <a:gd name="connsiteX0" fmla="*/ 193030 w 9719012"/>
              <a:gd name="connsiteY0" fmla="*/ 0 h 1902527"/>
              <a:gd name="connsiteX1" fmla="*/ 9145788 w 9719012"/>
              <a:gd name="connsiteY1" fmla="*/ 1782994 h 1902527"/>
              <a:gd name="connsiteX2" fmla="*/ 9719012 w 9719012"/>
              <a:gd name="connsiteY2" fmla="*/ 1902527 h 1902527"/>
              <a:gd name="connsiteX3" fmla="*/ 0 w 9719012"/>
              <a:gd name="connsiteY3" fmla="*/ 1366069 h 1902527"/>
              <a:gd name="connsiteX4" fmla="*/ 193030 w 9719012"/>
              <a:gd name="connsiteY4" fmla="*/ 0 h 1902527"/>
              <a:gd name="connsiteX0" fmla="*/ 193030 w 10621430"/>
              <a:gd name="connsiteY0" fmla="*/ 0 h 2082758"/>
              <a:gd name="connsiteX1" fmla="*/ 9145788 w 10621430"/>
              <a:gd name="connsiteY1" fmla="*/ 1782994 h 2082758"/>
              <a:gd name="connsiteX2" fmla="*/ 10621430 w 10621430"/>
              <a:gd name="connsiteY2" fmla="*/ 2082759 h 2082758"/>
              <a:gd name="connsiteX3" fmla="*/ 0 w 10621430"/>
              <a:gd name="connsiteY3" fmla="*/ 1366069 h 2082758"/>
              <a:gd name="connsiteX4" fmla="*/ 193030 w 10621430"/>
              <a:gd name="connsiteY4" fmla="*/ 0 h 2082758"/>
              <a:gd name="connsiteX0" fmla="*/ 193030 w 10621432"/>
              <a:gd name="connsiteY0" fmla="*/ 0 h 2082759"/>
              <a:gd name="connsiteX1" fmla="*/ 10621431 w 10621432"/>
              <a:gd name="connsiteY1" fmla="*/ 2082758 h 2082759"/>
              <a:gd name="connsiteX2" fmla="*/ 10621430 w 10621432"/>
              <a:gd name="connsiteY2" fmla="*/ 2082759 h 2082759"/>
              <a:gd name="connsiteX3" fmla="*/ 0 w 10621432"/>
              <a:gd name="connsiteY3" fmla="*/ 1366069 h 2082759"/>
              <a:gd name="connsiteX4" fmla="*/ 193030 w 10621432"/>
              <a:gd name="connsiteY4" fmla="*/ 0 h 2082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21432" h="2082759">
                <a:moveTo>
                  <a:pt x="193030" y="0"/>
                </a:moveTo>
                <a:lnTo>
                  <a:pt x="10621431" y="2082758"/>
                </a:lnTo>
                <a:lnTo>
                  <a:pt x="10621430" y="2082759"/>
                </a:lnTo>
                <a:lnTo>
                  <a:pt x="0" y="1366069"/>
                </a:lnTo>
                <a:lnTo>
                  <a:pt x="193030" y="0"/>
                </a:lnTo>
                <a:close/>
              </a:path>
            </a:pathLst>
          </a:custGeom>
          <a:solidFill>
            <a:srgbClr val="003A79">
              <a:alpha val="74902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 sz="1600"/>
          </a:p>
        </p:txBody>
      </p:sp>
    </p:spTree>
    <p:extLst>
      <p:ext uri="{BB962C8B-B14F-4D97-AF65-F5344CB8AC3E}">
        <p14:creationId xmlns:p14="http://schemas.microsoft.com/office/powerpoint/2010/main" val="40736995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103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olo e contenuto-PPT-1ChartRight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14"/>
          <p:cNvSpPr/>
          <p:nvPr userDrawn="1"/>
        </p:nvSpPr>
        <p:spPr>
          <a:xfrm rot="20968961">
            <a:off x="5133942" y="1563150"/>
            <a:ext cx="3632520" cy="248509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 sz="1016" dirty="0">
              <a:solidFill>
                <a:srgbClr val="003A7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08897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NewSlide"/>
          <p:cNvSpPr>
            <a:spLocks noGrp="1"/>
          </p:cNvSpPr>
          <p:nvPr>
            <p:ph idx="1" hasCustomPrompt="1"/>
          </p:nvPr>
        </p:nvSpPr>
        <p:spPr>
          <a:xfrm>
            <a:off x="631161" y="1327463"/>
            <a:ext cx="4055329" cy="297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1ChartRightText</a:t>
            </a:r>
          </a:p>
        </p:txBody>
      </p:sp>
      <p:sp>
        <p:nvSpPr>
          <p:cNvPr id="10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1311017" y="954499"/>
            <a:ext cx="2357187" cy="269879"/>
          </a:xfrm>
        </p:spPr>
        <p:txBody>
          <a:bodyPr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11" name="Segnaposto contenuto 13"/>
          <p:cNvSpPr>
            <a:spLocks noGrp="1"/>
          </p:cNvSpPr>
          <p:nvPr>
            <p:ph sz="quarter" idx="11" hasCustomPrompt="1"/>
          </p:nvPr>
        </p:nvSpPr>
        <p:spPr>
          <a:xfrm>
            <a:off x="631162" y="4380369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2" hasCustomPrompt="1"/>
          </p:nvPr>
        </p:nvSpPr>
        <p:spPr>
          <a:xfrm>
            <a:off x="5474257" y="1772139"/>
            <a:ext cx="3021784" cy="2089999"/>
          </a:xfrm>
        </p:spPr>
        <p:txBody>
          <a:bodyPr>
            <a:noAutofit/>
          </a:bodyPr>
          <a:lstStyle>
            <a:lvl1pPr marL="0" indent="0">
              <a:buClr>
                <a:srgbClr val="003A79"/>
              </a:buClr>
              <a:buSzPct val="130000"/>
              <a:buFont typeface="Wingdings" panose="05000000000000000000" pitchFamily="2" charset="2"/>
              <a:buNone/>
              <a:defRPr sz="1600" baseline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Testo Century </a:t>
            </a:r>
            <a:r>
              <a:rPr lang="it-IT" dirty="0" err="1"/>
              <a:t>Gothic</a:t>
            </a:r>
            <a:r>
              <a:rPr lang="it-IT" dirty="0"/>
              <a:t> 16</a:t>
            </a:r>
          </a:p>
        </p:txBody>
      </p:sp>
      <p:sp>
        <p:nvSpPr>
          <p:cNvPr id="14" name="Segnaposto numero diapositiva 5"/>
          <p:cNvSpPr>
            <a:spLocks noGrp="1"/>
          </p:cNvSpPr>
          <p:nvPr>
            <p:ph type="sldNum" sz="quarter" idx="13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49225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olo e contenuto-PPT-1ChartRight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08897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NewSlide"/>
          <p:cNvSpPr>
            <a:spLocks noGrp="1"/>
          </p:cNvSpPr>
          <p:nvPr>
            <p:ph idx="1" hasCustomPrompt="1"/>
          </p:nvPr>
        </p:nvSpPr>
        <p:spPr>
          <a:xfrm>
            <a:off x="631161" y="1327463"/>
            <a:ext cx="4055329" cy="297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1ChartRightText</a:t>
            </a:r>
          </a:p>
        </p:txBody>
      </p:sp>
      <p:sp>
        <p:nvSpPr>
          <p:cNvPr id="10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1311017" y="954499"/>
            <a:ext cx="2357187" cy="269879"/>
          </a:xfrm>
        </p:spPr>
        <p:txBody>
          <a:bodyPr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11" name="Segnaposto contenuto 13"/>
          <p:cNvSpPr>
            <a:spLocks noGrp="1"/>
          </p:cNvSpPr>
          <p:nvPr>
            <p:ph sz="quarter" idx="11" hasCustomPrompt="1"/>
          </p:nvPr>
        </p:nvSpPr>
        <p:spPr>
          <a:xfrm>
            <a:off x="631162" y="4380369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2" hasCustomPrompt="1"/>
          </p:nvPr>
        </p:nvSpPr>
        <p:spPr>
          <a:xfrm>
            <a:off x="4928487" y="1327463"/>
            <a:ext cx="3665495" cy="2970000"/>
          </a:xfrm>
        </p:spPr>
        <p:txBody>
          <a:bodyPr>
            <a:noAutofit/>
          </a:bodyPr>
          <a:lstStyle>
            <a:lvl1pPr marL="0" indent="0">
              <a:buClr>
                <a:srgbClr val="003A79"/>
              </a:buClr>
              <a:buSzPct val="130000"/>
              <a:buFont typeface="Wingdings" panose="05000000000000000000" pitchFamily="2" charset="2"/>
              <a:buNone/>
              <a:defRPr sz="1600" baseline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Testo Century </a:t>
            </a:r>
            <a:r>
              <a:rPr lang="it-IT" dirty="0" err="1"/>
              <a:t>Gothic</a:t>
            </a:r>
            <a:r>
              <a:rPr lang="it-IT" dirty="0"/>
              <a:t> 16</a:t>
            </a:r>
          </a:p>
        </p:txBody>
      </p:sp>
      <p:sp>
        <p:nvSpPr>
          <p:cNvPr id="14" name="Segnaposto numero diapositiva 5"/>
          <p:cNvSpPr>
            <a:spLocks noGrp="1"/>
          </p:cNvSpPr>
          <p:nvPr>
            <p:ph type="sldNum" sz="quarter" idx="13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3640229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olo e contenuto-PPT-1ChartRight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08897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NewSlide"/>
          <p:cNvSpPr>
            <a:spLocks noGrp="1"/>
          </p:cNvSpPr>
          <p:nvPr>
            <p:ph idx="1" hasCustomPrompt="1"/>
          </p:nvPr>
        </p:nvSpPr>
        <p:spPr>
          <a:xfrm>
            <a:off x="4796232" y="1082019"/>
            <a:ext cx="4055329" cy="297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1ChartRightText</a:t>
            </a:r>
          </a:p>
        </p:txBody>
      </p:sp>
      <p:sp>
        <p:nvSpPr>
          <p:cNvPr id="10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5645303" y="711143"/>
            <a:ext cx="2357187" cy="269879"/>
          </a:xfrm>
        </p:spPr>
        <p:txBody>
          <a:bodyPr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11" name="Segnaposto contenuto 13"/>
          <p:cNvSpPr>
            <a:spLocks noGrp="1"/>
          </p:cNvSpPr>
          <p:nvPr>
            <p:ph sz="quarter" idx="11" hasCustomPrompt="1"/>
          </p:nvPr>
        </p:nvSpPr>
        <p:spPr>
          <a:xfrm>
            <a:off x="4796233" y="4134925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14" name="Segnaposto numero diapositiva 5"/>
          <p:cNvSpPr>
            <a:spLocks noGrp="1"/>
          </p:cNvSpPr>
          <p:nvPr>
            <p:ph type="sldNum" sz="quarter" idx="13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22" name="Rettangolo 21"/>
          <p:cNvSpPr/>
          <p:nvPr userDrawn="1"/>
        </p:nvSpPr>
        <p:spPr>
          <a:xfrm rot="20968961">
            <a:off x="601652" y="1527057"/>
            <a:ext cx="3632520" cy="248509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 sz="1016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Segnaposto testo 4"/>
          <p:cNvSpPr>
            <a:spLocks noGrp="1"/>
          </p:cNvSpPr>
          <p:nvPr>
            <p:ph type="body" sz="quarter" idx="12" hasCustomPrompt="1"/>
          </p:nvPr>
        </p:nvSpPr>
        <p:spPr>
          <a:xfrm>
            <a:off x="941967" y="1736045"/>
            <a:ext cx="3021784" cy="2089999"/>
          </a:xfrm>
        </p:spPr>
        <p:txBody>
          <a:bodyPr>
            <a:noAutofit/>
          </a:bodyPr>
          <a:lstStyle>
            <a:lvl1pPr marL="0" indent="0">
              <a:buClr>
                <a:srgbClr val="003A79"/>
              </a:buClr>
              <a:buSzPct val="130000"/>
              <a:buFont typeface="Wingdings" panose="05000000000000000000" pitchFamily="2" charset="2"/>
              <a:buNone/>
              <a:defRPr sz="1600" baseline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Testo Century </a:t>
            </a:r>
            <a:r>
              <a:rPr lang="it-IT" dirty="0" err="1"/>
              <a:t>Gothic</a:t>
            </a:r>
            <a:r>
              <a:rPr lang="it-IT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469371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olo e contenuto-PPT-1ChartRight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08897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NewSlide"/>
          <p:cNvSpPr>
            <a:spLocks noGrp="1"/>
          </p:cNvSpPr>
          <p:nvPr>
            <p:ph idx="1" hasCustomPrompt="1"/>
          </p:nvPr>
        </p:nvSpPr>
        <p:spPr>
          <a:xfrm>
            <a:off x="4796232" y="1082019"/>
            <a:ext cx="4055329" cy="297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1ChartRightText</a:t>
            </a:r>
          </a:p>
        </p:txBody>
      </p:sp>
      <p:sp>
        <p:nvSpPr>
          <p:cNvPr id="10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5645303" y="711143"/>
            <a:ext cx="2357187" cy="269879"/>
          </a:xfrm>
        </p:spPr>
        <p:txBody>
          <a:bodyPr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11" name="Segnaposto contenuto 13"/>
          <p:cNvSpPr>
            <a:spLocks noGrp="1"/>
          </p:cNvSpPr>
          <p:nvPr>
            <p:ph sz="quarter" idx="11" hasCustomPrompt="1"/>
          </p:nvPr>
        </p:nvSpPr>
        <p:spPr>
          <a:xfrm>
            <a:off x="4796233" y="4134925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14" name="Segnaposto numero diapositiva 5"/>
          <p:cNvSpPr>
            <a:spLocks noGrp="1"/>
          </p:cNvSpPr>
          <p:nvPr>
            <p:ph type="sldNum" sz="quarter" idx="13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23" name="Segnaposto testo 4"/>
          <p:cNvSpPr>
            <a:spLocks noGrp="1"/>
          </p:cNvSpPr>
          <p:nvPr>
            <p:ph type="body" sz="quarter" idx="12" hasCustomPrompt="1"/>
          </p:nvPr>
        </p:nvSpPr>
        <p:spPr>
          <a:xfrm>
            <a:off x="487773" y="1085518"/>
            <a:ext cx="3735263" cy="2966503"/>
          </a:xfrm>
        </p:spPr>
        <p:txBody>
          <a:bodyPr>
            <a:noAutofit/>
          </a:bodyPr>
          <a:lstStyle>
            <a:lvl1pPr marL="0" indent="0">
              <a:buClr>
                <a:srgbClr val="003A79"/>
              </a:buClr>
              <a:buSzPct val="130000"/>
              <a:buFont typeface="Wingdings" panose="05000000000000000000" pitchFamily="2" charset="2"/>
              <a:buNone/>
              <a:defRPr sz="1600" baseline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16 MIN </a:t>
            </a:r>
          </a:p>
          <a:p>
            <a:pPr lv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260708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olo e contenuto-PPT-4ChartNo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399232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631161" y="917243"/>
            <a:ext cx="3975813" cy="162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4ChartNoText</a:t>
            </a:r>
          </a:p>
        </p:txBody>
      </p:sp>
      <p:sp>
        <p:nvSpPr>
          <p:cNvPr id="10" name="Segnaposto contenuto 2"/>
          <p:cNvSpPr>
            <a:spLocks noGrp="1"/>
          </p:cNvSpPr>
          <p:nvPr>
            <p:ph idx="13" hasCustomPrompt="1"/>
          </p:nvPr>
        </p:nvSpPr>
        <p:spPr>
          <a:xfrm>
            <a:off x="4813395" y="924387"/>
            <a:ext cx="3975813" cy="162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4ChartNoText</a:t>
            </a:r>
          </a:p>
        </p:txBody>
      </p:sp>
      <p:sp>
        <p:nvSpPr>
          <p:cNvPr id="14" name="Segnaposto contenuto 2"/>
          <p:cNvSpPr>
            <a:spLocks noGrp="1"/>
          </p:cNvSpPr>
          <p:nvPr>
            <p:ph idx="14" hasCustomPrompt="1"/>
          </p:nvPr>
        </p:nvSpPr>
        <p:spPr>
          <a:xfrm>
            <a:off x="631161" y="2927468"/>
            <a:ext cx="3975813" cy="162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4ChartNoText</a:t>
            </a:r>
          </a:p>
        </p:txBody>
      </p:sp>
      <p:sp>
        <p:nvSpPr>
          <p:cNvPr id="18" name="Segnaposto contenuto 2"/>
          <p:cNvSpPr>
            <a:spLocks noGrp="1"/>
          </p:cNvSpPr>
          <p:nvPr>
            <p:ph idx="15" hasCustomPrompt="1"/>
          </p:nvPr>
        </p:nvSpPr>
        <p:spPr>
          <a:xfrm>
            <a:off x="4813395" y="2936777"/>
            <a:ext cx="3975813" cy="162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4ChartNoText</a:t>
            </a:r>
          </a:p>
        </p:txBody>
      </p:sp>
      <p:sp>
        <p:nvSpPr>
          <p:cNvPr id="24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1340007" y="709845"/>
            <a:ext cx="2357187" cy="183772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25" name="Segnaposto testo 6"/>
          <p:cNvSpPr>
            <a:spLocks noGrp="1"/>
          </p:cNvSpPr>
          <p:nvPr>
            <p:ph type="body" sz="quarter" idx="16" hasCustomPrompt="1"/>
          </p:nvPr>
        </p:nvSpPr>
        <p:spPr>
          <a:xfrm>
            <a:off x="5534053" y="696801"/>
            <a:ext cx="2357187" cy="178162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26" name="Segnaposto testo 6"/>
          <p:cNvSpPr>
            <a:spLocks noGrp="1"/>
          </p:cNvSpPr>
          <p:nvPr>
            <p:ph type="body" sz="quarter" idx="17" hasCustomPrompt="1"/>
          </p:nvPr>
        </p:nvSpPr>
        <p:spPr>
          <a:xfrm>
            <a:off x="1340007" y="2724477"/>
            <a:ext cx="2357187" cy="199891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27" name="Segnaposto testo 6"/>
          <p:cNvSpPr>
            <a:spLocks noGrp="1"/>
          </p:cNvSpPr>
          <p:nvPr>
            <p:ph type="body" sz="quarter" idx="18" hasCustomPrompt="1"/>
          </p:nvPr>
        </p:nvSpPr>
        <p:spPr>
          <a:xfrm>
            <a:off x="5534053" y="2752370"/>
            <a:ext cx="2357187" cy="184407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28" name="Segnaposto contenuto 13"/>
          <p:cNvSpPr>
            <a:spLocks noGrp="1"/>
          </p:cNvSpPr>
          <p:nvPr>
            <p:ph sz="quarter" idx="11" hasCustomPrompt="1"/>
          </p:nvPr>
        </p:nvSpPr>
        <p:spPr>
          <a:xfrm>
            <a:off x="631162" y="2572277"/>
            <a:ext cx="3872727" cy="14400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29" name="Segnaposto contenuto 13"/>
          <p:cNvSpPr>
            <a:spLocks noGrp="1"/>
          </p:cNvSpPr>
          <p:nvPr>
            <p:ph sz="quarter" idx="19" hasCustomPrompt="1"/>
          </p:nvPr>
        </p:nvSpPr>
        <p:spPr>
          <a:xfrm>
            <a:off x="4813395" y="2562555"/>
            <a:ext cx="3872727" cy="180990"/>
          </a:xfrm>
        </p:spPr>
        <p:txBody>
          <a:bodyPr>
            <a:noAutofit/>
          </a:bodyPr>
          <a:lstStyle>
            <a:lvl1pPr marL="0" indent="0">
              <a:buNone/>
              <a:defRPr lang="it-IT" sz="1000" i="1" kern="1200" dirty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30" name="Segnaposto contenuto 13"/>
          <p:cNvSpPr>
            <a:spLocks noGrp="1"/>
          </p:cNvSpPr>
          <p:nvPr>
            <p:ph sz="quarter" idx="20" hasCustomPrompt="1"/>
          </p:nvPr>
        </p:nvSpPr>
        <p:spPr>
          <a:xfrm>
            <a:off x="631162" y="4553427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31" name="Segnaposto contenuto 13"/>
          <p:cNvSpPr>
            <a:spLocks noGrp="1"/>
          </p:cNvSpPr>
          <p:nvPr>
            <p:ph sz="quarter" idx="21" hasCustomPrompt="1"/>
          </p:nvPr>
        </p:nvSpPr>
        <p:spPr>
          <a:xfrm>
            <a:off x="4813395" y="4568137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32" name="Segnaposto numero diapositiva 5"/>
          <p:cNvSpPr>
            <a:spLocks noGrp="1"/>
          </p:cNvSpPr>
          <p:nvPr>
            <p:ph type="sldNum" sz="quarter" idx="22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94223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08895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631161" y="960556"/>
            <a:ext cx="3975813" cy="162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4ChartNoText</a:t>
            </a:r>
          </a:p>
        </p:txBody>
      </p:sp>
      <p:sp>
        <p:nvSpPr>
          <p:cNvPr id="18" name="Segnaposto contenuto 2"/>
          <p:cNvSpPr>
            <a:spLocks noGrp="1"/>
          </p:cNvSpPr>
          <p:nvPr>
            <p:ph idx="15" hasCustomPrompt="1"/>
          </p:nvPr>
        </p:nvSpPr>
        <p:spPr>
          <a:xfrm>
            <a:off x="4813395" y="2936777"/>
            <a:ext cx="3975813" cy="162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4ChartNoText</a:t>
            </a:r>
          </a:p>
        </p:txBody>
      </p:sp>
      <p:sp>
        <p:nvSpPr>
          <p:cNvPr id="14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1340007" y="709844"/>
            <a:ext cx="2357187" cy="215677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15" name="Segnaposto testo 6"/>
          <p:cNvSpPr>
            <a:spLocks noGrp="1"/>
          </p:cNvSpPr>
          <p:nvPr>
            <p:ph type="body" sz="quarter" idx="16" hasCustomPrompt="1"/>
          </p:nvPr>
        </p:nvSpPr>
        <p:spPr>
          <a:xfrm>
            <a:off x="5647944" y="2686064"/>
            <a:ext cx="2357187" cy="220937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16" name="Segnaposto contenuto 13"/>
          <p:cNvSpPr>
            <a:spLocks noGrp="1"/>
          </p:cNvSpPr>
          <p:nvPr>
            <p:ph sz="quarter" idx="11" hasCustomPrompt="1"/>
          </p:nvPr>
        </p:nvSpPr>
        <p:spPr>
          <a:xfrm>
            <a:off x="631162" y="2615590"/>
            <a:ext cx="3872727" cy="14400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17" name="Segnaposto contenuto 13"/>
          <p:cNvSpPr>
            <a:spLocks noGrp="1"/>
          </p:cNvSpPr>
          <p:nvPr>
            <p:ph sz="quarter" idx="17" hasCustomPrompt="1"/>
          </p:nvPr>
        </p:nvSpPr>
        <p:spPr>
          <a:xfrm>
            <a:off x="4813395" y="4586552"/>
            <a:ext cx="3872727" cy="14400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26" name="Segnaposto testo 4"/>
          <p:cNvSpPr>
            <a:spLocks noGrp="1"/>
          </p:cNvSpPr>
          <p:nvPr>
            <p:ph type="body" sz="quarter" idx="12" hasCustomPrompt="1"/>
          </p:nvPr>
        </p:nvSpPr>
        <p:spPr>
          <a:xfrm>
            <a:off x="4831852" y="973739"/>
            <a:ext cx="3952453" cy="1598540"/>
          </a:xfrm>
        </p:spPr>
        <p:txBody>
          <a:bodyPr>
            <a:noAutofit/>
          </a:bodyPr>
          <a:lstStyle>
            <a:lvl1pPr marL="96827" indent="-96827">
              <a:buClr>
                <a:srgbClr val="003A79"/>
              </a:buClr>
              <a:buSzPct val="130000"/>
              <a:buFont typeface="Wingdings" panose="05000000000000000000" pitchFamily="2" charset="2"/>
              <a:buChar char="§"/>
              <a:defRPr sz="1600" baseline="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16</a:t>
            </a:r>
          </a:p>
        </p:txBody>
      </p:sp>
      <p:sp>
        <p:nvSpPr>
          <p:cNvPr id="27" name="Segnaposto testo 4"/>
          <p:cNvSpPr>
            <a:spLocks noGrp="1"/>
          </p:cNvSpPr>
          <p:nvPr>
            <p:ph type="body" sz="quarter" idx="18" hasCustomPrompt="1"/>
          </p:nvPr>
        </p:nvSpPr>
        <p:spPr>
          <a:xfrm>
            <a:off x="627472" y="2936779"/>
            <a:ext cx="3979502" cy="1598540"/>
          </a:xfrm>
        </p:spPr>
        <p:txBody>
          <a:bodyPr>
            <a:noAutofit/>
          </a:bodyPr>
          <a:lstStyle>
            <a:lvl1pPr marL="96827" indent="-96827">
              <a:buClr>
                <a:srgbClr val="003A79"/>
              </a:buClr>
              <a:buSzPct val="130000"/>
              <a:buFont typeface="Wingdings" panose="05000000000000000000" pitchFamily="2" charset="2"/>
              <a:buChar char="§"/>
              <a:defRPr sz="1600" baseline="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16 MIN</a:t>
            </a:r>
          </a:p>
        </p:txBody>
      </p:sp>
      <p:sp>
        <p:nvSpPr>
          <p:cNvPr id="21" name="Segnaposto numero diapositiva 5"/>
          <p:cNvSpPr>
            <a:spLocks noGrp="1"/>
          </p:cNvSpPr>
          <p:nvPr>
            <p:ph type="sldNum" sz="quarter" idx="13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548252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08892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572575" y="2810180"/>
            <a:ext cx="3975813" cy="162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</a:t>
            </a:r>
          </a:p>
        </p:txBody>
      </p:sp>
      <p:sp>
        <p:nvSpPr>
          <p:cNvPr id="9" name="Segnaposto contenuto 2"/>
          <p:cNvSpPr>
            <a:spLocks noGrp="1"/>
          </p:cNvSpPr>
          <p:nvPr>
            <p:ph idx="13" hasCustomPrompt="1"/>
          </p:nvPr>
        </p:nvSpPr>
        <p:spPr>
          <a:xfrm>
            <a:off x="4765009" y="2817324"/>
            <a:ext cx="3975813" cy="162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grafico misura 4ChartNoText</a:t>
            </a:r>
          </a:p>
        </p:txBody>
      </p:sp>
      <p:sp>
        <p:nvSpPr>
          <p:cNvPr id="18" name="Segnaposto testo 14"/>
          <p:cNvSpPr>
            <a:spLocks noGrp="1"/>
          </p:cNvSpPr>
          <p:nvPr>
            <p:ph type="body" sz="quarter" idx="16" hasCustomPrompt="1"/>
          </p:nvPr>
        </p:nvSpPr>
        <p:spPr>
          <a:xfrm>
            <a:off x="404802" y="788389"/>
            <a:ext cx="8389084" cy="482147"/>
          </a:xfrm>
        </p:spPr>
        <p:txBody>
          <a:bodyPr>
            <a:noAutofit/>
          </a:bodyPr>
          <a:lstStyle>
            <a:lvl1pPr marL="0" indent="0">
              <a:buClr>
                <a:srgbClr val="003A79"/>
              </a:buClr>
              <a:buSzPct val="130000"/>
              <a:buFont typeface="Wingdings" panose="05000000000000000000" pitchFamily="2" charset="2"/>
              <a:buNone/>
              <a:defRPr sz="1400" baseline="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16 MIN Century </a:t>
            </a:r>
            <a:r>
              <a:rPr lang="it-IT" dirty="0" err="1"/>
              <a:t>Gothic</a:t>
            </a:r>
            <a:r>
              <a:rPr lang="it-IT" dirty="0"/>
              <a:t> 18 MAX</a:t>
            </a:r>
          </a:p>
          <a:p>
            <a:pPr lvl="0"/>
            <a:endParaRPr lang="it-IT" dirty="0"/>
          </a:p>
        </p:txBody>
      </p:sp>
      <p:sp>
        <p:nvSpPr>
          <p:cNvPr id="19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1311017" y="2484917"/>
            <a:ext cx="2357187" cy="269879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20" name="Segnaposto testo 6"/>
          <p:cNvSpPr>
            <a:spLocks noGrp="1"/>
          </p:cNvSpPr>
          <p:nvPr>
            <p:ph type="body" sz="quarter" idx="17" hasCustomPrompt="1"/>
          </p:nvPr>
        </p:nvSpPr>
        <p:spPr>
          <a:xfrm>
            <a:off x="5574322" y="2484916"/>
            <a:ext cx="2357187" cy="269879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21" name="Segnaposto contenuto 13"/>
          <p:cNvSpPr>
            <a:spLocks noGrp="1"/>
          </p:cNvSpPr>
          <p:nvPr>
            <p:ph sz="quarter" idx="20" hasCustomPrompt="1"/>
          </p:nvPr>
        </p:nvSpPr>
        <p:spPr>
          <a:xfrm>
            <a:off x="631162" y="4553427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22" name="Segnaposto contenuto 13"/>
          <p:cNvSpPr>
            <a:spLocks noGrp="1"/>
          </p:cNvSpPr>
          <p:nvPr>
            <p:ph sz="quarter" idx="21" hasCustomPrompt="1"/>
          </p:nvPr>
        </p:nvSpPr>
        <p:spPr>
          <a:xfrm>
            <a:off x="4765010" y="4551720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23" name="Segnaposto numero diapositiva 5"/>
          <p:cNvSpPr>
            <a:spLocks noGrp="1"/>
          </p:cNvSpPr>
          <p:nvPr>
            <p:ph type="sldNum" sz="quarter" idx="22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36655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08895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504931" y="1050403"/>
            <a:ext cx="8081743" cy="32832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</a:t>
            </a:r>
          </a:p>
        </p:txBody>
      </p:sp>
      <p:sp>
        <p:nvSpPr>
          <p:cNvPr id="13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3385008" y="780526"/>
            <a:ext cx="2357187" cy="269879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14</a:t>
            </a:r>
          </a:p>
          <a:p>
            <a:pPr lvl="0"/>
            <a:r>
              <a:rPr lang="it-IT" dirty="0"/>
              <a:t> </a:t>
            </a:r>
          </a:p>
        </p:txBody>
      </p:sp>
      <p:sp>
        <p:nvSpPr>
          <p:cNvPr id="14" name="Segnaposto contenuto 13"/>
          <p:cNvSpPr>
            <a:spLocks noGrp="1"/>
          </p:cNvSpPr>
          <p:nvPr>
            <p:ph sz="quarter" idx="20" hasCustomPrompt="1"/>
          </p:nvPr>
        </p:nvSpPr>
        <p:spPr>
          <a:xfrm>
            <a:off x="572576" y="4477155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16" name="Segnaposto numero diapositiva 5"/>
          <p:cNvSpPr>
            <a:spLocks noGrp="1"/>
          </p:cNvSpPr>
          <p:nvPr>
            <p:ph type="sldNum" sz="quarter" idx="13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42734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08892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614445" y="1994363"/>
            <a:ext cx="7951625" cy="243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</a:t>
            </a:r>
          </a:p>
        </p:txBody>
      </p:sp>
      <p:sp>
        <p:nvSpPr>
          <p:cNvPr id="14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3385008" y="1685985"/>
            <a:ext cx="2357187" cy="269879"/>
          </a:xfrm>
        </p:spPr>
        <p:txBody>
          <a:bodyPr>
            <a:noAutofit/>
          </a:bodyPr>
          <a:lstStyle>
            <a:lvl1pPr marL="0" indent="0" algn="ctr">
              <a:buNone/>
              <a:defRPr sz="1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14</a:t>
            </a:r>
          </a:p>
        </p:txBody>
      </p:sp>
      <p:sp>
        <p:nvSpPr>
          <p:cNvPr id="15" name="Segnaposto contenuto 13"/>
          <p:cNvSpPr>
            <a:spLocks noGrp="1"/>
          </p:cNvSpPr>
          <p:nvPr>
            <p:ph sz="quarter" idx="20" hasCustomPrompt="1"/>
          </p:nvPr>
        </p:nvSpPr>
        <p:spPr>
          <a:xfrm>
            <a:off x="614445" y="4510116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16" name="Segnaposto testo 14"/>
          <p:cNvSpPr>
            <a:spLocks noGrp="1"/>
          </p:cNvSpPr>
          <p:nvPr>
            <p:ph type="body" sz="quarter" idx="16" hasCustomPrompt="1"/>
          </p:nvPr>
        </p:nvSpPr>
        <p:spPr>
          <a:xfrm>
            <a:off x="404802" y="788389"/>
            <a:ext cx="8382761" cy="482147"/>
          </a:xfrm>
        </p:spPr>
        <p:txBody>
          <a:bodyPr>
            <a:noAutofit/>
          </a:bodyPr>
          <a:lstStyle>
            <a:lvl1pPr marL="0" indent="0">
              <a:buClr>
                <a:srgbClr val="003A79"/>
              </a:buClr>
              <a:buSzPct val="130000"/>
              <a:buFont typeface="Wingdings" panose="05000000000000000000" pitchFamily="2" charset="2"/>
              <a:buNone/>
              <a:defRPr sz="1600" baseline="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16 MIN Century </a:t>
            </a:r>
            <a:r>
              <a:rPr lang="it-IT" dirty="0" err="1"/>
              <a:t>Gothic</a:t>
            </a:r>
            <a:r>
              <a:rPr lang="it-IT" dirty="0"/>
              <a:t> 18 MAX</a:t>
            </a:r>
          </a:p>
          <a:p>
            <a:pPr lvl="0"/>
            <a:endParaRPr lang="it-IT" dirty="0"/>
          </a:p>
        </p:txBody>
      </p:sp>
      <p:sp>
        <p:nvSpPr>
          <p:cNvPr id="18" name="Segnaposto numero diapositiva 5"/>
          <p:cNvSpPr>
            <a:spLocks noGrp="1"/>
          </p:cNvSpPr>
          <p:nvPr>
            <p:ph type="sldNum" sz="quarter" idx="13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179503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4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6" name="Titolo 1"/>
          <p:cNvSpPr>
            <a:spLocks noGrp="1"/>
          </p:cNvSpPr>
          <p:nvPr>
            <p:ph type="title" hasCustomPrompt="1"/>
          </p:nvPr>
        </p:nvSpPr>
        <p:spPr>
          <a:xfrm>
            <a:off x="408895" y="273845"/>
            <a:ext cx="7864880" cy="342900"/>
          </a:xfrm>
        </p:spPr>
        <p:txBody>
          <a:bodyPr>
            <a:noAutofit/>
          </a:bodyPr>
          <a:lstStyle>
            <a:lvl1pPr>
              <a:defRPr sz="2400" b="1" baseline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Agenda</a:t>
            </a:r>
          </a:p>
        </p:txBody>
      </p:sp>
      <p:sp>
        <p:nvSpPr>
          <p:cNvPr id="7" name="Rectangle 9"/>
          <p:cNvSpPr>
            <a:spLocks noChangeArrowheads="1"/>
          </p:cNvSpPr>
          <p:nvPr userDrawn="1"/>
        </p:nvSpPr>
        <p:spPr bwMode="auto">
          <a:xfrm>
            <a:off x="416871" y="1954525"/>
            <a:ext cx="421330" cy="420291"/>
          </a:xfrm>
          <a:prstGeom prst="rect">
            <a:avLst/>
          </a:prstGeom>
          <a:solidFill>
            <a:srgbClr val="003A79">
              <a:alpha val="50196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51640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9" name="Rectangle 11"/>
          <p:cNvSpPr>
            <a:spLocks noChangeArrowheads="1"/>
          </p:cNvSpPr>
          <p:nvPr userDrawn="1"/>
        </p:nvSpPr>
        <p:spPr bwMode="auto">
          <a:xfrm>
            <a:off x="418465" y="2637945"/>
            <a:ext cx="419736" cy="414338"/>
          </a:xfrm>
          <a:prstGeom prst="rect">
            <a:avLst/>
          </a:prstGeom>
          <a:solidFill>
            <a:srgbClr val="003A79">
              <a:alpha val="50196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51640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1" name="Rectangle 15"/>
          <p:cNvSpPr>
            <a:spLocks noChangeArrowheads="1"/>
          </p:cNvSpPr>
          <p:nvPr userDrawn="1"/>
        </p:nvSpPr>
        <p:spPr bwMode="auto">
          <a:xfrm>
            <a:off x="416871" y="3297553"/>
            <a:ext cx="421330" cy="419101"/>
          </a:xfrm>
          <a:prstGeom prst="rect">
            <a:avLst/>
          </a:prstGeom>
          <a:solidFill>
            <a:srgbClr val="003A79">
              <a:alpha val="50196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51640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3" name="Rectangle 11"/>
          <p:cNvSpPr>
            <a:spLocks noChangeArrowheads="1"/>
          </p:cNvSpPr>
          <p:nvPr userDrawn="1"/>
        </p:nvSpPr>
        <p:spPr bwMode="auto">
          <a:xfrm>
            <a:off x="429621" y="1306877"/>
            <a:ext cx="408579" cy="419100"/>
          </a:xfrm>
          <a:prstGeom prst="rect">
            <a:avLst/>
          </a:prstGeom>
          <a:solidFill>
            <a:srgbClr val="003A79">
              <a:alpha val="74902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51640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5" name="Rectangle 15"/>
          <p:cNvSpPr>
            <a:spLocks noChangeArrowheads="1"/>
          </p:cNvSpPr>
          <p:nvPr userDrawn="1"/>
        </p:nvSpPr>
        <p:spPr bwMode="auto">
          <a:xfrm>
            <a:off x="416871" y="3954778"/>
            <a:ext cx="421330" cy="419101"/>
          </a:xfrm>
          <a:prstGeom prst="rect">
            <a:avLst/>
          </a:prstGeom>
          <a:solidFill>
            <a:srgbClr val="003A79">
              <a:alpha val="50196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51640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2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907987" y="1306879"/>
            <a:ext cx="7879576" cy="409523"/>
          </a:xfrm>
          <a:solidFill>
            <a:srgbClr val="003A79">
              <a:alpha val="74902"/>
            </a:srgbClr>
          </a:solidFill>
        </p:spPr>
        <p:txBody>
          <a:bodyPr anchor="ctr">
            <a:noAutofit/>
          </a:bodyPr>
          <a:lstStyle>
            <a:lvl1pPr marL="0" indent="0" algn="l">
              <a:spcBef>
                <a:spcPts val="1016"/>
              </a:spcBef>
              <a:buNone/>
              <a:defRPr sz="2000" b="1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20</a:t>
            </a:r>
          </a:p>
        </p:txBody>
      </p:sp>
      <p:sp>
        <p:nvSpPr>
          <p:cNvPr id="19" name="Segnaposto testo 6"/>
          <p:cNvSpPr>
            <a:spLocks noGrp="1"/>
          </p:cNvSpPr>
          <p:nvPr>
            <p:ph type="body" sz="quarter" idx="15" hasCustomPrompt="1"/>
          </p:nvPr>
        </p:nvSpPr>
        <p:spPr>
          <a:xfrm>
            <a:off x="914074" y="1959910"/>
            <a:ext cx="7879576" cy="409523"/>
          </a:xfrm>
        </p:spPr>
        <p:txBody>
          <a:bodyPr anchor="ctr">
            <a:noAutofit/>
          </a:bodyPr>
          <a:lstStyle>
            <a:lvl1pPr marL="0" indent="0" algn="l">
              <a:buNone/>
              <a:defRPr sz="2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20</a:t>
            </a:r>
          </a:p>
        </p:txBody>
      </p:sp>
      <p:sp>
        <p:nvSpPr>
          <p:cNvPr id="20" name="Segnaposto testo 6"/>
          <p:cNvSpPr>
            <a:spLocks noGrp="1"/>
          </p:cNvSpPr>
          <p:nvPr>
            <p:ph type="body" sz="quarter" idx="16" hasCustomPrompt="1"/>
          </p:nvPr>
        </p:nvSpPr>
        <p:spPr>
          <a:xfrm>
            <a:off x="914074" y="2639423"/>
            <a:ext cx="7879576" cy="409523"/>
          </a:xfrm>
        </p:spPr>
        <p:txBody>
          <a:bodyPr anchor="ctr">
            <a:noAutofit/>
          </a:bodyPr>
          <a:lstStyle>
            <a:lvl1pPr marL="0" indent="0" algn="l">
              <a:buNone/>
              <a:defRPr sz="2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20</a:t>
            </a:r>
          </a:p>
        </p:txBody>
      </p:sp>
      <p:sp>
        <p:nvSpPr>
          <p:cNvPr id="21" name="Segnaposto testo 6"/>
          <p:cNvSpPr>
            <a:spLocks noGrp="1"/>
          </p:cNvSpPr>
          <p:nvPr>
            <p:ph type="body" sz="quarter" idx="17" hasCustomPrompt="1"/>
          </p:nvPr>
        </p:nvSpPr>
        <p:spPr>
          <a:xfrm>
            <a:off x="907987" y="3311302"/>
            <a:ext cx="7879576" cy="409523"/>
          </a:xfrm>
        </p:spPr>
        <p:txBody>
          <a:bodyPr anchor="ctr">
            <a:noAutofit/>
          </a:bodyPr>
          <a:lstStyle>
            <a:lvl1pPr marL="0" indent="0" algn="l">
              <a:buNone/>
              <a:defRPr sz="2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20</a:t>
            </a:r>
          </a:p>
        </p:txBody>
      </p:sp>
      <p:sp>
        <p:nvSpPr>
          <p:cNvPr id="22" name="Segnaposto testo 6"/>
          <p:cNvSpPr>
            <a:spLocks noGrp="1"/>
          </p:cNvSpPr>
          <p:nvPr>
            <p:ph type="body" sz="quarter" idx="18" hasCustomPrompt="1"/>
          </p:nvPr>
        </p:nvSpPr>
        <p:spPr>
          <a:xfrm>
            <a:off x="907987" y="3976379"/>
            <a:ext cx="7879576" cy="409523"/>
          </a:xfrm>
        </p:spPr>
        <p:txBody>
          <a:bodyPr anchor="ctr">
            <a:noAutofit/>
          </a:bodyPr>
          <a:lstStyle>
            <a:lvl1pPr marL="0" indent="0" algn="l">
              <a:buNone/>
              <a:defRPr sz="2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Appendice</a:t>
            </a:r>
          </a:p>
        </p:txBody>
      </p:sp>
    </p:spTree>
    <p:extLst>
      <p:ext uri="{BB962C8B-B14F-4D97-AF65-F5344CB8AC3E}">
        <p14:creationId xmlns:p14="http://schemas.microsoft.com/office/powerpoint/2010/main" val="3657629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5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/>
          <p:cNvSpPr>
            <a:spLocks noGrp="1"/>
          </p:cNvSpPr>
          <p:nvPr>
            <p:ph type="sldNum" sz="quarter" idx="10"/>
          </p:nvPr>
        </p:nvSpPr>
        <p:spPr>
          <a:xfrm>
            <a:off x="8575603" y="143508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 smtClean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BE906B0-8BF5-4831-95CF-598DDFDDDAC5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  <p:pic>
        <p:nvPicPr>
          <p:cNvPr id="55" name="Immagine 19" descr="INTESA_SANPAOLO white.png">
            <a:extLst>
              <a:ext uri="{FF2B5EF4-FFF2-40B4-BE49-F238E27FC236}">
                <a16:creationId xmlns:a16="http://schemas.microsoft.com/office/drawing/2014/main" id="{2EC73D69-6810-463D-8E43-9333EF4ED5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4737100"/>
            <a:ext cx="1557337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77934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94" userDrawn="1">
          <p15:clr>
            <a:srgbClr val="FBAE40"/>
          </p15:clr>
        </p15:guide>
        <p15:guide id="2" pos="5522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numero diapositiva 5"/>
          <p:cNvSpPr>
            <a:spLocks noGrp="1"/>
          </p:cNvSpPr>
          <p:nvPr>
            <p:ph type="sldNum" sz="quarter" idx="13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 dirty="0"/>
          </a:p>
        </p:txBody>
      </p:sp>
      <p:sp>
        <p:nvSpPr>
          <p:cNvPr id="21" name="Titolo 1"/>
          <p:cNvSpPr>
            <a:spLocks noGrp="1"/>
          </p:cNvSpPr>
          <p:nvPr>
            <p:ph type="title" hasCustomPrompt="1"/>
          </p:nvPr>
        </p:nvSpPr>
        <p:spPr>
          <a:xfrm>
            <a:off x="408892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70" name="Segnaposto testo 5">
            <a:extLst>
              <a:ext uri="{FF2B5EF4-FFF2-40B4-BE49-F238E27FC236}">
                <a16:creationId xmlns:a16="http://schemas.microsoft.com/office/drawing/2014/main" id="{5FF71990-7049-4971-88BD-CA8BAF5B92B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8891" y="720797"/>
            <a:ext cx="8378671" cy="685800"/>
          </a:xfrm>
        </p:spPr>
        <p:txBody>
          <a:bodyPr>
            <a:noAutofit/>
          </a:bodyPr>
          <a:lstStyle>
            <a:lvl1pPr marL="0" indent="0" eaLnBrk="1" fontAlgn="auto" hangingPunct="1">
              <a:spcAft>
                <a:spcPts val="0"/>
              </a:spcAft>
              <a:buFontTx/>
              <a:buNone/>
              <a:defRPr lang="it-IT" sz="18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it-IT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j-ea"/>
                <a:cs typeface="Arial"/>
              </a:rPr>
              <a:t>Sottotitolo / luogo e data: 18pt Century </a:t>
            </a:r>
            <a:r>
              <a:rPr lang="it-IT" sz="1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j-ea"/>
                <a:cs typeface="Arial"/>
              </a:rPr>
              <a:t>Gothic</a:t>
            </a:r>
            <a:r>
              <a:rPr lang="it-IT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j-ea"/>
                <a:cs typeface="Arial"/>
              </a:rPr>
              <a:t>, colore nero 70%</a:t>
            </a:r>
            <a:endParaRPr lang="it-IT" sz="113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16369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per analisi tecn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egnaposto numero diapositiva 14"/>
          <p:cNvSpPr>
            <a:spLocks noGrp="1"/>
          </p:cNvSpPr>
          <p:nvPr>
            <p:ph type="sldNum" sz="quarter" idx="10"/>
          </p:nvPr>
        </p:nvSpPr>
        <p:spPr bwMode="auto">
          <a:xfrm>
            <a:off x="8593982" y="134543"/>
            <a:ext cx="415993" cy="27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19581" indent="-161378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645509" indent="-129102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903713" indent="-129102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1161917" indent="-129102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1420121" indent="-129102" defTabSz="2582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1678324" indent="-129102" defTabSz="2582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1936528" indent="-129102" defTabSz="2582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2194732" indent="-129102" defTabSz="2582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B1753FE2-952E-4EE3-8FF4-F1DEDEBA9BF8}" type="slidenum">
              <a:rPr lang="it-IT" altLang="it-IT" smtClean="0">
                <a:solidFill>
                  <a:srgbClr val="003A79"/>
                </a:solidFill>
              </a:rPr>
              <a:pPr/>
              <a:t>‹N›</a:t>
            </a:fld>
            <a:endParaRPr lang="it-IT" altLang="it-IT" dirty="0">
              <a:solidFill>
                <a:srgbClr val="003A79"/>
              </a:solidFill>
            </a:endParaRPr>
          </a:p>
        </p:txBody>
      </p:sp>
      <p:sp>
        <p:nvSpPr>
          <p:cNvPr id="7" name="Titolo 1"/>
          <p:cNvSpPr>
            <a:spLocks noGrp="1"/>
          </p:cNvSpPr>
          <p:nvPr>
            <p:ph type="title" hasCustomPrompt="1"/>
          </p:nvPr>
        </p:nvSpPr>
        <p:spPr>
          <a:xfrm>
            <a:off x="408892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9" name="Segnaposto testo 4"/>
          <p:cNvSpPr>
            <a:spLocks noGrp="1"/>
          </p:cNvSpPr>
          <p:nvPr>
            <p:ph type="body" sz="quarter" idx="12" hasCustomPrompt="1"/>
          </p:nvPr>
        </p:nvSpPr>
        <p:spPr>
          <a:xfrm>
            <a:off x="6012061" y="798968"/>
            <a:ext cx="2921843" cy="3484959"/>
          </a:xfrm>
        </p:spPr>
        <p:txBody>
          <a:bodyPr>
            <a:noAutofit/>
          </a:bodyPr>
          <a:lstStyle>
            <a:lvl1pPr marL="0" indent="0">
              <a:buClr>
                <a:srgbClr val="003A79"/>
              </a:buClr>
              <a:buSzPct val="130000"/>
              <a:buFont typeface="Wingdings" panose="05000000000000000000" pitchFamily="2" charset="2"/>
              <a:buNone/>
              <a:defRPr sz="1400" baseline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Testo Century </a:t>
            </a:r>
            <a:r>
              <a:rPr lang="it-IT" dirty="0" err="1"/>
              <a:t>Gothic</a:t>
            </a:r>
            <a:r>
              <a:rPr lang="it-IT" dirty="0"/>
              <a:t> 16</a:t>
            </a:r>
          </a:p>
        </p:txBody>
      </p:sp>
      <p:sp>
        <p:nvSpPr>
          <p:cNvPr id="11" name="NewSlide"/>
          <p:cNvSpPr>
            <a:spLocks noGrp="1"/>
          </p:cNvSpPr>
          <p:nvPr>
            <p:ph idx="1" hasCustomPrompt="1"/>
          </p:nvPr>
        </p:nvSpPr>
        <p:spPr>
          <a:xfrm>
            <a:off x="408893" y="798968"/>
            <a:ext cx="5205716" cy="3857253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immagine</a:t>
            </a:r>
          </a:p>
        </p:txBody>
      </p:sp>
      <p:sp>
        <p:nvSpPr>
          <p:cNvPr id="63" name="Segnaposto contenuto 13">
            <a:extLst>
              <a:ext uri="{FF2B5EF4-FFF2-40B4-BE49-F238E27FC236}">
                <a16:creationId xmlns:a16="http://schemas.microsoft.com/office/drawing/2014/main" id="{905DED45-CA94-4467-BCC3-E8D8289F919F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08892" y="4726680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</p:spTree>
    <p:extLst>
      <p:ext uri="{BB962C8B-B14F-4D97-AF65-F5344CB8AC3E}">
        <p14:creationId xmlns:p14="http://schemas.microsoft.com/office/powerpoint/2010/main" val="1018332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numero diapositiva 5"/>
          <p:cNvSpPr>
            <a:spLocks noGrp="1"/>
          </p:cNvSpPr>
          <p:nvPr>
            <p:ph type="sldNum" sz="quarter" idx="13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 dirty="0"/>
          </a:p>
        </p:txBody>
      </p:sp>
      <p:sp>
        <p:nvSpPr>
          <p:cNvPr id="21" name="Titolo 1"/>
          <p:cNvSpPr>
            <a:spLocks noGrp="1"/>
          </p:cNvSpPr>
          <p:nvPr>
            <p:ph type="title" hasCustomPrompt="1"/>
          </p:nvPr>
        </p:nvSpPr>
        <p:spPr>
          <a:xfrm>
            <a:off x="408892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70" name="Segnaposto testo 5">
            <a:extLst>
              <a:ext uri="{FF2B5EF4-FFF2-40B4-BE49-F238E27FC236}">
                <a16:creationId xmlns:a16="http://schemas.microsoft.com/office/drawing/2014/main" id="{5FF71990-7049-4971-88BD-CA8BAF5B92B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8891" y="720797"/>
            <a:ext cx="8378671" cy="685800"/>
          </a:xfrm>
        </p:spPr>
        <p:txBody>
          <a:bodyPr>
            <a:noAutofit/>
          </a:bodyPr>
          <a:lstStyle>
            <a:lvl1pPr marL="0" indent="0" eaLnBrk="1" fontAlgn="auto" hangingPunct="1">
              <a:spcAft>
                <a:spcPts val="0"/>
              </a:spcAft>
              <a:buFontTx/>
              <a:buNone/>
              <a:defRPr lang="it-IT" sz="1800"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cs typeface="Arial"/>
              </a:defRPr>
            </a:lvl1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it-IT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j-ea"/>
                <a:cs typeface="Arial"/>
              </a:rPr>
              <a:t>Sottotitolo / luogo e data: 18pt Century </a:t>
            </a:r>
            <a:r>
              <a:rPr lang="it-IT" sz="1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j-ea"/>
                <a:cs typeface="Arial"/>
              </a:rPr>
              <a:t>Gothic</a:t>
            </a:r>
            <a:r>
              <a:rPr lang="it-IT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+mj-ea"/>
                <a:cs typeface="Arial"/>
              </a:rPr>
              <a:t>, colore nero 70%</a:t>
            </a:r>
            <a:endParaRPr lang="it-IT" sz="1130" b="1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ea typeface="+mj-ea"/>
              <a:cs typeface="Arial"/>
            </a:endParaRPr>
          </a:p>
        </p:txBody>
      </p:sp>
      <p:pic>
        <p:nvPicPr>
          <p:cNvPr id="2" name="Immagine 19" descr="INTESA_SANPAOLO white.png">
            <a:extLst>
              <a:ext uri="{FF2B5EF4-FFF2-40B4-BE49-F238E27FC236}">
                <a16:creationId xmlns:a16="http://schemas.microsoft.com/office/drawing/2014/main" id="{70E3DCFF-DFE0-91E9-F8B0-CEE42A31CE3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4737100"/>
            <a:ext cx="1557337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5340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PTLG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399231" y="273845"/>
            <a:ext cx="7864880" cy="3429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800" b="1" baseline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939662" y="1782357"/>
            <a:ext cx="7228750" cy="2700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050" baseline="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Inserire tabella o grafico misura </a:t>
            </a:r>
            <a:r>
              <a:rPr lang="it-IT" dirty="0" err="1"/>
              <a:t>LargeWithText</a:t>
            </a:r>
            <a:endParaRPr lang="it-IT" dirty="0"/>
          </a:p>
        </p:txBody>
      </p:sp>
      <p:sp>
        <p:nvSpPr>
          <p:cNvPr id="15" name="Segnaposto testo 14"/>
          <p:cNvSpPr>
            <a:spLocks noGrp="1"/>
          </p:cNvSpPr>
          <p:nvPr>
            <p:ph type="body" sz="quarter" idx="11" hasCustomPrompt="1"/>
          </p:nvPr>
        </p:nvSpPr>
        <p:spPr>
          <a:xfrm>
            <a:off x="404796" y="788389"/>
            <a:ext cx="7830321" cy="48214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Clr>
                <a:srgbClr val="003A79"/>
              </a:buClr>
              <a:buSzPct val="190000"/>
              <a:buFontTx/>
              <a:buNone/>
              <a:tabLst/>
              <a:defRPr sz="1200" baseline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16 MIN Century </a:t>
            </a:r>
            <a:r>
              <a:rPr lang="it-IT" dirty="0" err="1"/>
              <a:t>Gothic</a:t>
            </a:r>
            <a:r>
              <a:rPr lang="it-IT" dirty="0"/>
              <a:t> 18 MAX</a:t>
            </a:r>
          </a:p>
          <a:p>
            <a:pPr lvl="0"/>
            <a:endParaRPr lang="it-IT" dirty="0"/>
          </a:p>
          <a:p>
            <a:pPr lvl="0"/>
            <a:endParaRPr lang="it-IT" dirty="0"/>
          </a:p>
          <a:p>
            <a:pPr lvl="0"/>
            <a:endParaRPr lang="it-IT" dirty="0"/>
          </a:p>
          <a:p>
            <a:pPr lvl="0"/>
            <a:endParaRPr lang="it-IT" dirty="0"/>
          </a:p>
          <a:p>
            <a:pPr lvl="0"/>
            <a:endParaRPr lang="it-IT" dirty="0"/>
          </a:p>
          <a:p>
            <a:pPr lvl="0"/>
            <a:endParaRPr lang="it-IT" dirty="0"/>
          </a:p>
        </p:txBody>
      </p:sp>
      <p:sp>
        <p:nvSpPr>
          <p:cNvPr id="17" name="Segnaposto testo 16"/>
          <p:cNvSpPr>
            <a:spLocks noGrp="1"/>
          </p:cNvSpPr>
          <p:nvPr>
            <p:ph type="body" sz="quarter" idx="12" hasCustomPrompt="1"/>
          </p:nvPr>
        </p:nvSpPr>
        <p:spPr>
          <a:xfrm>
            <a:off x="405205" y="4574928"/>
            <a:ext cx="4001341" cy="16852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Tx/>
              <a:buNone/>
              <a:defRPr sz="750" i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3" hasCustomPrompt="1"/>
          </p:nvPr>
        </p:nvSpPr>
        <p:spPr>
          <a:xfrm>
            <a:off x="3578119" y="1521264"/>
            <a:ext cx="2384382" cy="19125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1050" b="1">
                <a:solidFill>
                  <a:schemeClr val="accent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14</a:t>
            </a:r>
          </a:p>
        </p:txBody>
      </p:sp>
      <p:sp>
        <p:nvSpPr>
          <p:cNvPr id="16" name="Segnaposto numero diapositiva 5"/>
          <p:cNvSpPr>
            <a:spLocks noGrp="1"/>
          </p:cNvSpPr>
          <p:nvPr>
            <p:ph type="sldNum" sz="quarter" idx="14"/>
          </p:nvPr>
        </p:nvSpPr>
        <p:spPr>
          <a:xfrm>
            <a:off x="8593980" y="134541"/>
            <a:ext cx="415992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75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 dirty="0"/>
          </a:p>
        </p:txBody>
      </p:sp>
      <p:grpSp>
        <p:nvGrpSpPr>
          <p:cNvPr id="29" name="Group 6">
            <a:extLst>
              <a:ext uri="{FF2B5EF4-FFF2-40B4-BE49-F238E27FC236}">
                <a16:creationId xmlns:a16="http://schemas.microsoft.com/office/drawing/2014/main" id="{910C96CD-1EAB-4A66-B7E7-FFC18CC857A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7350786" y="4851798"/>
            <a:ext cx="1530086" cy="130969"/>
            <a:chOff x="4164" y="4023"/>
            <a:chExt cx="1297" cy="146"/>
          </a:xfrm>
        </p:grpSpPr>
        <p:sp>
          <p:nvSpPr>
            <p:cNvPr id="30" name="Freeform 7">
              <a:extLst>
                <a:ext uri="{FF2B5EF4-FFF2-40B4-BE49-F238E27FC236}">
                  <a16:creationId xmlns:a16="http://schemas.microsoft.com/office/drawing/2014/main" id="{B49DD3AF-3FC4-4DA6-AE93-3661D00F07B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99" y="4043"/>
              <a:ext cx="103" cy="108"/>
            </a:xfrm>
            <a:custGeom>
              <a:avLst/>
              <a:gdLst>
                <a:gd name="T0" fmla="*/ 7 w 204"/>
                <a:gd name="T1" fmla="*/ 0 h 216"/>
                <a:gd name="T2" fmla="*/ 5 w 204"/>
                <a:gd name="T3" fmla="*/ 1 h 216"/>
                <a:gd name="T4" fmla="*/ 4 w 204"/>
                <a:gd name="T5" fmla="*/ 1 h 216"/>
                <a:gd name="T6" fmla="*/ 3 w 204"/>
                <a:gd name="T7" fmla="*/ 2 h 216"/>
                <a:gd name="T8" fmla="*/ 2 w 204"/>
                <a:gd name="T9" fmla="*/ 3 h 216"/>
                <a:gd name="T10" fmla="*/ 1 w 204"/>
                <a:gd name="T11" fmla="*/ 4 h 216"/>
                <a:gd name="T12" fmla="*/ 0 w 204"/>
                <a:gd name="T13" fmla="*/ 6 h 216"/>
                <a:gd name="T14" fmla="*/ 0 w 204"/>
                <a:gd name="T15" fmla="*/ 7 h 216"/>
                <a:gd name="T16" fmla="*/ 1 w 204"/>
                <a:gd name="T17" fmla="*/ 10 h 216"/>
                <a:gd name="T18" fmla="*/ 2 w 204"/>
                <a:gd name="T19" fmla="*/ 11 h 216"/>
                <a:gd name="T20" fmla="*/ 2 w 204"/>
                <a:gd name="T21" fmla="*/ 12 h 216"/>
                <a:gd name="T22" fmla="*/ 3 w 204"/>
                <a:gd name="T23" fmla="*/ 13 h 216"/>
                <a:gd name="T24" fmla="*/ 4 w 204"/>
                <a:gd name="T25" fmla="*/ 14 h 216"/>
                <a:gd name="T26" fmla="*/ 6 w 204"/>
                <a:gd name="T27" fmla="*/ 14 h 216"/>
                <a:gd name="T28" fmla="*/ 7 w 204"/>
                <a:gd name="T29" fmla="*/ 14 h 216"/>
                <a:gd name="T30" fmla="*/ 8 w 204"/>
                <a:gd name="T31" fmla="*/ 14 h 216"/>
                <a:gd name="T32" fmla="*/ 9 w 204"/>
                <a:gd name="T33" fmla="*/ 13 h 216"/>
                <a:gd name="T34" fmla="*/ 11 w 204"/>
                <a:gd name="T35" fmla="*/ 13 h 216"/>
                <a:gd name="T36" fmla="*/ 11 w 204"/>
                <a:gd name="T37" fmla="*/ 12 h 216"/>
                <a:gd name="T38" fmla="*/ 12 w 204"/>
                <a:gd name="T39" fmla="*/ 11 h 216"/>
                <a:gd name="T40" fmla="*/ 13 w 204"/>
                <a:gd name="T41" fmla="*/ 10 h 216"/>
                <a:gd name="T42" fmla="*/ 13 w 204"/>
                <a:gd name="T43" fmla="*/ 8 h 216"/>
                <a:gd name="T44" fmla="*/ 13 w 204"/>
                <a:gd name="T45" fmla="*/ 7 h 216"/>
                <a:gd name="T46" fmla="*/ 13 w 204"/>
                <a:gd name="T47" fmla="*/ 6 h 216"/>
                <a:gd name="T48" fmla="*/ 13 w 204"/>
                <a:gd name="T49" fmla="*/ 5 h 216"/>
                <a:gd name="T50" fmla="*/ 13 w 204"/>
                <a:gd name="T51" fmla="*/ 4 h 216"/>
                <a:gd name="T52" fmla="*/ 12 w 204"/>
                <a:gd name="T53" fmla="*/ 3 h 216"/>
                <a:gd name="T54" fmla="*/ 11 w 204"/>
                <a:gd name="T55" fmla="*/ 2 h 216"/>
                <a:gd name="T56" fmla="*/ 10 w 204"/>
                <a:gd name="T57" fmla="*/ 1 h 216"/>
                <a:gd name="T58" fmla="*/ 9 w 204"/>
                <a:gd name="T59" fmla="*/ 1 h 216"/>
                <a:gd name="T60" fmla="*/ 8 w 204"/>
                <a:gd name="T61" fmla="*/ 0 h 216"/>
                <a:gd name="T62" fmla="*/ 7 w 204"/>
                <a:gd name="T63" fmla="*/ 0 h 216"/>
                <a:gd name="T64" fmla="*/ 7 w 204"/>
                <a:gd name="T65" fmla="*/ 13 h 216"/>
                <a:gd name="T66" fmla="*/ 6 w 204"/>
                <a:gd name="T67" fmla="*/ 13 h 216"/>
                <a:gd name="T68" fmla="*/ 5 w 204"/>
                <a:gd name="T69" fmla="*/ 13 h 216"/>
                <a:gd name="T70" fmla="*/ 5 w 204"/>
                <a:gd name="T71" fmla="*/ 12 h 216"/>
                <a:gd name="T72" fmla="*/ 4 w 204"/>
                <a:gd name="T73" fmla="*/ 10 h 216"/>
                <a:gd name="T74" fmla="*/ 3 w 204"/>
                <a:gd name="T75" fmla="*/ 8 h 216"/>
                <a:gd name="T76" fmla="*/ 3 w 204"/>
                <a:gd name="T77" fmla="*/ 7 h 216"/>
                <a:gd name="T78" fmla="*/ 3 w 204"/>
                <a:gd name="T79" fmla="*/ 4 h 216"/>
                <a:gd name="T80" fmla="*/ 4 w 204"/>
                <a:gd name="T81" fmla="*/ 2 h 216"/>
                <a:gd name="T82" fmla="*/ 5 w 204"/>
                <a:gd name="T83" fmla="*/ 2 h 216"/>
                <a:gd name="T84" fmla="*/ 6 w 204"/>
                <a:gd name="T85" fmla="*/ 1 h 216"/>
                <a:gd name="T86" fmla="*/ 7 w 204"/>
                <a:gd name="T87" fmla="*/ 1 h 216"/>
                <a:gd name="T88" fmla="*/ 9 w 204"/>
                <a:gd name="T89" fmla="*/ 2 h 216"/>
                <a:gd name="T90" fmla="*/ 10 w 204"/>
                <a:gd name="T91" fmla="*/ 4 h 216"/>
                <a:gd name="T92" fmla="*/ 11 w 204"/>
                <a:gd name="T93" fmla="*/ 6 h 216"/>
                <a:gd name="T94" fmla="*/ 11 w 204"/>
                <a:gd name="T95" fmla="*/ 8 h 216"/>
                <a:gd name="T96" fmla="*/ 11 w 204"/>
                <a:gd name="T97" fmla="*/ 9 h 216"/>
                <a:gd name="T98" fmla="*/ 10 w 204"/>
                <a:gd name="T99" fmla="*/ 11 h 216"/>
                <a:gd name="T100" fmla="*/ 10 w 204"/>
                <a:gd name="T101" fmla="*/ 11 h 216"/>
                <a:gd name="T102" fmla="*/ 9 w 204"/>
                <a:gd name="T103" fmla="*/ 13 h 216"/>
                <a:gd name="T104" fmla="*/ 8 w 204"/>
                <a:gd name="T105" fmla="*/ 13 h 216"/>
                <a:gd name="T106" fmla="*/ 7 w 204"/>
                <a:gd name="T107" fmla="*/ 13 h 21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204" h="216">
                  <a:moveTo>
                    <a:pt x="102" y="0"/>
                  </a:moveTo>
                  <a:lnTo>
                    <a:pt x="102" y="0"/>
                  </a:lnTo>
                  <a:lnTo>
                    <a:pt x="88" y="2"/>
                  </a:lnTo>
                  <a:lnTo>
                    <a:pt x="76" y="3"/>
                  </a:lnTo>
                  <a:lnTo>
                    <a:pt x="66" y="6"/>
                  </a:lnTo>
                  <a:lnTo>
                    <a:pt x="55" y="11"/>
                  </a:lnTo>
                  <a:lnTo>
                    <a:pt x="46" y="16"/>
                  </a:lnTo>
                  <a:lnTo>
                    <a:pt x="37" y="22"/>
                  </a:lnTo>
                  <a:lnTo>
                    <a:pt x="29" y="29"/>
                  </a:lnTo>
                  <a:lnTo>
                    <a:pt x="23" y="37"/>
                  </a:lnTo>
                  <a:lnTo>
                    <a:pt x="17" y="45"/>
                  </a:lnTo>
                  <a:lnTo>
                    <a:pt x="12" y="54"/>
                  </a:lnTo>
                  <a:lnTo>
                    <a:pt x="5" y="72"/>
                  </a:lnTo>
                  <a:lnTo>
                    <a:pt x="0" y="90"/>
                  </a:lnTo>
                  <a:lnTo>
                    <a:pt x="0" y="109"/>
                  </a:lnTo>
                  <a:lnTo>
                    <a:pt x="0" y="127"/>
                  </a:lnTo>
                  <a:lnTo>
                    <a:pt x="5" y="145"/>
                  </a:lnTo>
                  <a:lnTo>
                    <a:pt x="12" y="164"/>
                  </a:lnTo>
                  <a:lnTo>
                    <a:pt x="17" y="173"/>
                  </a:lnTo>
                  <a:lnTo>
                    <a:pt x="23" y="181"/>
                  </a:lnTo>
                  <a:lnTo>
                    <a:pt x="29" y="188"/>
                  </a:lnTo>
                  <a:lnTo>
                    <a:pt x="37" y="194"/>
                  </a:lnTo>
                  <a:lnTo>
                    <a:pt x="44" y="200"/>
                  </a:lnTo>
                  <a:lnTo>
                    <a:pt x="53" y="207"/>
                  </a:lnTo>
                  <a:lnTo>
                    <a:pt x="64" y="210"/>
                  </a:lnTo>
                  <a:lnTo>
                    <a:pt x="75" y="213"/>
                  </a:lnTo>
                  <a:lnTo>
                    <a:pt x="87" y="216"/>
                  </a:lnTo>
                  <a:lnTo>
                    <a:pt x="101" y="216"/>
                  </a:lnTo>
                  <a:lnTo>
                    <a:pt x="111" y="216"/>
                  </a:lnTo>
                  <a:lnTo>
                    <a:pt x="123" y="214"/>
                  </a:lnTo>
                  <a:lnTo>
                    <a:pt x="133" y="211"/>
                  </a:lnTo>
                  <a:lnTo>
                    <a:pt x="143" y="207"/>
                  </a:lnTo>
                  <a:lnTo>
                    <a:pt x="152" y="202"/>
                  </a:lnTo>
                  <a:lnTo>
                    <a:pt x="160" y="197"/>
                  </a:lnTo>
                  <a:lnTo>
                    <a:pt x="169" y="190"/>
                  </a:lnTo>
                  <a:lnTo>
                    <a:pt x="175" y="184"/>
                  </a:lnTo>
                  <a:lnTo>
                    <a:pt x="181" y="176"/>
                  </a:lnTo>
                  <a:lnTo>
                    <a:pt x="188" y="167"/>
                  </a:lnTo>
                  <a:lnTo>
                    <a:pt x="192" y="158"/>
                  </a:lnTo>
                  <a:lnTo>
                    <a:pt x="197" y="147"/>
                  </a:lnTo>
                  <a:lnTo>
                    <a:pt x="200" y="138"/>
                  </a:lnTo>
                  <a:lnTo>
                    <a:pt x="201" y="126"/>
                  </a:lnTo>
                  <a:lnTo>
                    <a:pt x="203" y="115"/>
                  </a:lnTo>
                  <a:lnTo>
                    <a:pt x="204" y="103"/>
                  </a:lnTo>
                  <a:lnTo>
                    <a:pt x="203" y="92"/>
                  </a:lnTo>
                  <a:lnTo>
                    <a:pt x="201" y="81"/>
                  </a:lnTo>
                  <a:lnTo>
                    <a:pt x="200" y="71"/>
                  </a:lnTo>
                  <a:lnTo>
                    <a:pt x="197" y="61"/>
                  </a:lnTo>
                  <a:lnTo>
                    <a:pt x="192" y="52"/>
                  </a:lnTo>
                  <a:lnTo>
                    <a:pt x="188" y="43"/>
                  </a:lnTo>
                  <a:lnTo>
                    <a:pt x="183" y="35"/>
                  </a:lnTo>
                  <a:lnTo>
                    <a:pt x="177" y="28"/>
                  </a:lnTo>
                  <a:lnTo>
                    <a:pt x="169" y="22"/>
                  </a:lnTo>
                  <a:lnTo>
                    <a:pt x="162" y="17"/>
                  </a:lnTo>
                  <a:lnTo>
                    <a:pt x="154" y="11"/>
                  </a:lnTo>
                  <a:lnTo>
                    <a:pt x="145" y="8"/>
                  </a:lnTo>
                  <a:lnTo>
                    <a:pt x="136" y="5"/>
                  </a:lnTo>
                  <a:lnTo>
                    <a:pt x="125" y="2"/>
                  </a:lnTo>
                  <a:lnTo>
                    <a:pt x="114" y="0"/>
                  </a:lnTo>
                  <a:lnTo>
                    <a:pt x="102" y="0"/>
                  </a:lnTo>
                  <a:close/>
                  <a:moveTo>
                    <a:pt x="110" y="202"/>
                  </a:moveTo>
                  <a:lnTo>
                    <a:pt x="110" y="202"/>
                  </a:lnTo>
                  <a:lnTo>
                    <a:pt x="102" y="200"/>
                  </a:lnTo>
                  <a:lnTo>
                    <a:pt x="93" y="199"/>
                  </a:lnTo>
                  <a:lnTo>
                    <a:pt x="87" y="197"/>
                  </a:lnTo>
                  <a:lnTo>
                    <a:pt x="79" y="193"/>
                  </a:lnTo>
                  <a:lnTo>
                    <a:pt x="73" y="190"/>
                  </a:lnTo>
                  <a:lnTo>
                    <a:pt x="67" y="184"/>
                  </a:lnTo>
                  <a:lnTo>
                    <a:pt x="56" y="171"/>
                  </a:lnTo>
                  <a:lnTo>
                    <a:pt x="49" y="156"/>
                  </a:lnTo>
                  <a:lnTo>
                    <a:pt x="43" y="139"/>
                  </a:lnTo>
                  <a:lnTo>
                    <a:pt x="38" y="121"/>
                  </a:lnTo>
                  <a:lnTo>
                    <a:pt x="37" y="100"/>
                  </a:lnTo>
                  <a:lnTo>
                    <a:pt x="38" y="77"/>
                  </a:lnTo>
                  <a:lnTo>
                    <a:pt x="43" y="58"/>
                  </a:lnTo>
                  <a:lnTo>
                    <a:pt x="49" y="43"/>
                  </a:lnTo>
                  <a:lnTo>
                    <a:pt x="56" y="32"/>
                  </a:lnTo>
                  <a:lnTo>
                    <a:pt x="66" y="23"/>
                  </a:lnTo>
                  <a:lnTo>
                    <a:pt x="75" y="19"/>
                  </a:lnTo>
                  <a:lnTo>
                    <a:pt x="85" y="16"/>
                  </a:lnTo>
                  <a:lnTo>
                    <a:pt x="96" y="14"/>
                  </a:lnTo>
                  <a:lnTo>
                    <a:pt x="110" y="16"/>
                  </a:lnTo>
                  <a:lnTo>
                    <a:pt x="123" y="22"/>
                  </a:lnTo>
                  <a:lnTo>
                    <a:pt x="134" y="29"/>
                  </a:lnTo>
                  <a:lnTo>
                    <a:pt x="145" y="41"/>
                  </a:lnTo>
                  <a:lnTo>
                    <a:pt x="154" y="55"/>
                  </a:lnTo>
                  <a:lnTo>
                    <a:pt x="160" y="72"/>
                  </a:lnTo>
                  <a:lnTo>
                    <a:pt x="163" y="92"/>
                  </a:lnTo>
                  <a:lnTo>
                    <a:pt x="165" y="113"/>
                  </a:lnTo>
                  <a:lnTo>
                    <a:pt x="165" y="127"/>
                  </a:lnTo>
                  <a:lnTo>
                    <a:pt x="163" y="139"/>
                  </a:lnTo>
                  <a:lnTo>
                    <a:pt x="162" y="150"/>
                  </a:lnTo>
                  <a:lnTo>
                    <a:pt x="159" y="161"/>
                  </a:lnTo>
                  <a:lnTo>
                    <a:pt x="155" y="168"/>
                  </a:lnTo>
                  <a:lnTo>
                    <a:pt x="152" y="176"/>
                  </a:lnTo>
                  <a:lnTo>
                    <a:pt x="143" y="187"/>
                  </a:lnTo>
                  <a:lnTo>
                    <a:pt x="134" y="194"/>
                  </a:lnTo>
                  <a:lnTo>
                    <a:pt x="125" y="199"/>
                  </a:lnTo>
                  <a:lnTo>
                    <a:pt x="117" y="200"/>
                  </a:lnTo>
                  <a:lnTo>
                    <a:pt x="110" y="2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1" name="Freeform 8">
              <a:extLst>
                <a:ext uri="{FF2B5EF4-FFF2-40B4-BE49-F238E27FC236}">
                  <a16:creationId xmlns:a16="http://schemas.microsoft.com/office/drawing/2014/main" id="{8B54C320-45C4-4377-8D78-348B403558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33" y="4043"/>
              <a:ext cx="66" cy="108"/>
            </a:xfrm>
            <a:custGeom>
              <a:avLst/>
              <a:gdLst>
                <a:gd name="T0" fmla="*/ 5 w 131"/>
                <a:gd name="T1" fmla="*/ 14 h 216"/>
                <a:gd name="T2" fmla="*/ 7 w 131"/>
                <a:gd name="T3" fmla="*/ 13 h 216"/>
                <a:gd name="T4" fmla="*/ 8 w 131"/>
                <a:gd name="T5" fmla="*/ 13 h 216"/>
                <a:gd name="T6" fmla="*/ 8 w 131"/>
                <a:gd name="T7" fmla="*/ 11 h 216"/>
                <a:gd name="T8" fmla="*/ 9 w 131"/>
                <a:gd name="T9" fmla="*/ 10 h 216"/>
                <a:gd name="T10" fmla="*/ 8 w 131"/>
                <a:gd name="T11" fmla="*/ 9 h 216"/>
                <a:gd name="T12" fmla="*/ 7 w 131"/>
                <a:gd name="T13" fmla="*/ 7 h 216"/>
                <a:gd name="T14" fmla="*/ 5 w 131"/>
                <a:gd name="T15" fmla="*/ 6 h 216"/>
                <a:gd name="T16" fmla="*/ 3 w 131"/>
                <a:gd name="T17" fmla="*/ 4 h 216"/>
                <a:gd name="T18" fmla="*/ 3 w 131"/>
                <a:gd name="T19" fmla="*/ 3 h 216"/>
                <a:gd name="T20" fmla="*/ 3 w 131"/>
                <a:gd name="T21" fmla="*/ 2 h 216"/>
                <a:gd name="T22" fmla="*/ 4 w 131"/>
                <a:gd name="T23" fmla="*/ 1 h 216"/>
                <a:gd name="T24" fmla="*/ 6 w 131"/>
                <a:gd name="T25" fmla="*/ 1 h 216"/>
                <a:gd name="T26" fmla="*/ 7 w 131"/>
                <a:gd name="T27" fmla="*/ 2 h 216"/>
                <a:gd name="T28" fmla="*/ 7 w 131"/>
                <a:gd name="T29" fmla="*/ 3 h 216"/>
                <a:gd name="T30" fmla="*/ 8 w 131"/>
                <a:gd name="T31" fmla="*/ 4 h 216"/>
                <a:gd name="T32" fmla="*/ 8 w 131"/>
                <a:gd name="T33" fmla="*/ 4 h 216"/>
                <a:gd name="T34" fmla="*/ 8 w 131"/>
                <a:gd name="T35" fmla="*/ 3 h 216"/>
                <a:gd name="T36" fmla="*/ 8 w 131"/>
                <a:gd name="T37" fmla="*/ 1 h 216"/>
                <a:gd name="T38" fmla="*/ 8 w 131"/>
                <a:gd name="T39" fmla="*/ 1 h 216"/>
                <a:gd name="T40" fmla="*/ 5 w 131"/>
                <a:gd name="T41" fmla="*/ 0 h 216"/>
                <a:gd name="T42" fmla="*/ 3 w 131"/>
                <a:gd name="T43" fmla="*/ 1 h 216"/>
                <a:gd name="T44" fmla="*/ 1 w 131"/>
                <a:gd name="T45" fmla="*/ 2 h 216"/>
                <a:gd name="T46" fmla="*/ 1 w 131"/>
                <a:gd name="T47" fmla="*/ 4 h 216"/>
                <a:gd name="T48" fmla="*/ 1 w 131"/>
                <a:gd name="T49" fmla="*/ 5 h 216"/>
                <a:gd name="T50" fmla="*/ 2 w 131"/>
                <a:gd name="T51" fmla="*/ 6 h 216"/>
                <a:gd name="T52" fmla="*/ 4 w 131"/>
                <a:gd name="T53" fmla="*/ 8 h 216"/>
                <a:gd name="T54" fmla="*/ 6 w 131"/>
                <a:gd name="T55" fmla="*/ 9 h 216"/>
                <a:gd name="T56" fmla="*/ 6 w 131"/>
                <a:gd name="T57" fmla="*/ 10 h 216"/>
                <a:gd name="T58" fmla="*/ 7 w 131"/>
                <a:gd name="T59" fmla="*/ 11 h 216"/>
                <a:gd name="T60" fmla="*/ 6 w 131"/>
                <a:gd name="T61" fmla="*/ 12 h 216"/>
                <a:gd name="T62" fmla="*/ 5 w 131"/>
                <a:gd name="T63" fmla="*/ 13 h 216"/>
                <a:gd name="T64" fmla="*/ 4 w 131"/>
                <a:gd name="T65" fmla="*/ 13 h 216"/>
                <a:gd name="T66" fmla="*/ 2 w 131"/>
                <a:gd name="T67" fmla="*/ 13 h 216"/>
                <a:gd name="T68" fmla="*/ 1 w 131"/>
                <a:gd name="T69" fmla="*/ 12 h 216"/>
                <a:gd name="T70" fmla="*/ 1 w 131"/>
                <a:gd name="T71" fmla="*/ 11 h 216"/>
                <a:gd name="T72" fmla="*/ 1 w 131"/>
                <a:gd name="T73" fmla="*/ 10 h 216"/>
                <a:gd name="T74" fmla="*/ 1 w 131"/>
                <a:gd name="T75" fmla="*/ 10 h 216"/>
                <a:gd name="T76" fmla="*/ 1 w 131"/>
                <a:gd name="T77" fmla="*/ 11 h 216"/>
                <a:gd name="T78" fmla="*/ 0 w 131"/>
                <a:gd name="T79" fmla="*/ 13 h 216"/>
                <a:gd name="T80" fmla="*/ 1 w 131"/>
                <a:gd name="T81" fmla="*/ 13 h 216"/>
                <a:gd name="T82" fmla="*/ 1 w 131"/>
                <a:gd name="T83" fmla="*/ 14 h 216"/>
                <a:gd name="T84" fmla="*/ 3 w 131"/>
                <a:gd name="T85" fmla="*/ 14 h 21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31" h="216">
                  <a:moveTo>
                    <a:pt x="53" y="216"/>
                  </a:moveTo>
                  <a:lnTo>
                    <a:pt x="53" y="216"/>
                  </a:lnTo>
                  <a:lnTo>
                    <a:pt x="66" y="216"/>
                  </a:lnTo>
                  <a:lnTo>
                    <a:pt x="78" y="214"/>
                  </a:lnTo>
                  <a:lnTo>
                    <a:pt x="90" y="211"/>
                  </a:lnTo>
                  <a:lnTo>
                    <a:pt x="102" y="205"/>
                  </a:lnTo>
                  <a:lnTo>
                    <a:pt x="110" y="200"/>
                  </a:lnTo>
                  <a:lnTo>
                    <a:pt x="116" y="194"/>
                  </a:lnTo>
                  <a:lnTo>
                    <a:pt x="122" y="188"/>
                  </a:lnTo>
                  <a:lnTo>
                    <a:pt x="125" y="182"/>
                  </a:lnTo>
                  <a:lnTo>
                    <a:pt x="128" y="176"/>
                  </a:lnTo>
                  <a:lnTo>
                    <a:pt x="130" y="170"/>
                  </a:lnTo>
                  <a:lnTo>
                    <a:pt x="131" y="158"/>
                  </a:lnTo>
                  <a:lnTo>
                    <a:pt x="130" y="149"/>
                  </a:lnTo>
                  <a:lnTo>
                    <a:pt x="127" y="139"/>
                  </a:lnTo>
                  <a:lnTo>
                    <a:pt x="123" y="130"/>
                  </a:lnTo>
                  <a:lnTo>
                    <a:pt x="117" y="123"/>
                  </a:lnTo>
                  <a:lnTo>
                    <a:pt x="111" y="113"/>
                  </a:lnTo>
                  <a:lnTo>
                    <a:pt x="102" y="106"/>
                  </a:lnTo>
                  <a:lnTo>
                    <a:pt x="76" y="87"/>
                  </a:lnTo>
                  <a:lnTo>
                    <a:pt x="69" y="81"/>
                  </a:lnTo>
                  <a:lnTo>
                    <a:pt x="52" y="69"/>
                  </a:lnTo>
                  <a:lnTo>
                    <a:pt x="41" y="60"/>
                  </a:lnTo>
                  <a:lnTo>
                    <a:pt x="35" y="51"/>
                  </a:lnTo>
                  <a:lnTo>
                    <a:pt x="33" y="41"/>
                  </a:lnTo>
                  <a:lnTo>
                    <a:pt x="33" y="35"/>
                  </a:lnTo>
                  <a:lnTo>
                    <a:pt x="35" y="31"/>
                  </a:lnTo>
                  <a:lnTo>
                    <a:pt x="38" y="25"/>
                  </a:lnTo>
                  <a:lnTo>
                    <a:pt x="43" y="22"/>
                  </a:lnTo>
                  <a:lnTo>
                    <a:pt x="47" y="19"/>
                  </a:lnTo>
                  <a:lnTo>
                    <a:pt x="55" y="16"/>
                  </a:lnTo>
                  <a:lnTo>
                    <a:pt x="61" y="14"/>
                  </a:lnTo>
                  <a:lnTo>
                    <a:pt x="70" y="14"/>
                  </a:lnTo>
                  <a:lnTo>
                    <a:pt x="84" y="14"/>
                  </a:lnTo>
                  <a:lnTo>
                    <a:pt x="93" y="19"/>
                  </a:lnTo>
                  <a:lnTo>
                    <a:pt x="101" y="23"/>
                  </a:lnTo>
                  <a:lnTo>
                    <a:pt x="105" y="26"/>
                  </a:lnTo>
                  <a:lnTo>
                    <a:pt x="108" y="32"/>
                  </a:lnTo>
                  <a:lnTo>
                    <a:pt x="111" y="37"/>
                  </a:lnTo>
                  <a:lnTo>
                    <a:pt x="113" y="45"/>
                  </a:lnTo>
                  <a:lnTo>
                    <a:pt x="114" y="49"/>
                  </a:lnTo>
                  <a:lnTo>
                    <a:pt x="117" y="49"/>
                  </a:lnTo>
                  <a:lnTo>
                    <a:pt x="119" y="49"/>
                  </a:lnTo>
                  <a:lnTo>
                    <a:pt x="119" y="48"/>
                  </a:lnTo>
                  <a:lnTo>
                    <a:pt x="120" y="41"/>
                  </a:lnTo>
                  <a:lnTo>
                    <a:pt x="120" y="19"/>
                  </a:lnTo>
                  <a:lnTo>
                    <a:pt x="120" y="8"/>
                  </a:lnTo>
                  <a:lnTo>
                    <a:pt x="119" y="6"/>
                  </a:lnTo>
                  <a:lnTo>
                    <a:pt x="116" y="5"/>
                  </a:lnTo>
                  <a:lnTo>
                    <a:pt x="99" y="2"/>
                  </a:lnTo>
                  <a:lnTo>
                    <a:pt x="88" y="2"/>
                  </a:lnTo>
                  <a:lnTo>
                    <a:pt x="73" y="0"/>
                  </a:lnTo>
                  <a:lnTo>
                    <a:pt x="58" y="2"/>
                  </a:lnTo>
                  <a:lnTo>
                    <a:pt x="44" y="5"/>
                  </a:lnTo>
                  <a:lnTo>
                    <a:pt x="32" y="9"/>
                  </a:lnTo>
                  <a:lnTo>
                    <a:pt x="21" y="16"/>
                  </a:lnTo>
                  <a:lnTo>
                    <a:pt x="14" y="23"/>
                  </a:lnTo>
                  <a:lnTo>
                    <a:pt x="8" y="32"/>
                  </a:lnTo>
                  <a:lnTo>
                    <a:pt x="3" y="41"/>
                  </a:lnTo>
                  <a:lnTo>
                    <a:pt x="3" y="52"/>
                  </a:lnTo>
                  <a:lnTo>
                    <a:pt x="3" y="61"/>
                  </a:lnTo>
                  <a:lnTo>
                    <a:pt x="6" y="69"/>
                  </a:lnTo>
                  <a:lnTo>
                    <a:pt x="9" y="77"/>
                  </a:lnTo>
                  <a:lnTo>
                    <a:pt x="14" y="84"/>
                  </a:lnTo>
                  <a:lnTo>
                    <a:pt x="20" y="93"/>
                  </a:lnTo>
                  <a:lnTo>
                    <a:pt x="29" y="101"/>
                  </a:lnTo>
                  <a:lnTo>
                    <a:pt x="38" y="109"/>
                  </a:lnTo>
                  <a:lnTo>
                    <a:pt x="50" y="118"/>
                  </a:lnTo>
                  <a:lnTo>
                    <a:pt x="66" y="127"/>
                  </a:lnTo>
                  <a:lnTo>
                    <a:pt x="82" y="141"/>
                  </a:lnTo>
                  <a:lnTo>
                    <a:pt x="87" y="145"/>
                  </a:lnTo>
                  <a:lnTo>
                    <a:pt x="91" y="152"/>
                  </a:lnTo>
                  <a:lnTo>
                    <a:pt x="94" y="156"/>
                  </a:lnTo>
                  <a:lnTo>
                    <a:pt x="96" y="162"/>
                  </a:lnTo>
                  <a:lnTo>
                    <a:pt x="98" y="171"/>
                  </a:lnTo>
                  <a:lnTo>
                    <a:pt x="98" y="178"/>
                  </a:lnTo>
                  <a:lnTo>
                    <a:pt x="96" y="184"/>
                  </a:lnTo>
                  <a:lnTo>
                    <a:pt x="93" y="188"/>
                  </a:lnTo>
                  <a:lnTo>
                    <a:pt x="88" y="193"/>
                  </a:lnTo>
                  <a:lnTo>
                    <a:pt x="82" y="197"/>
                  </a:lnTo>
                  <a:lnTo>
                    <a:pt x="75" y="200"/>
                  </a:lnTo>
                  <a:lnTo>
                    <a:pt x="67" y="202"/>
                  </a:lnTo>
                  <a:lnTo>
                    <a:pt x="56" y="204"/>
                  </a:lnTo>
                  <a:lnTo>
                    <a:pt x="43" y="202"/>
                  </a:lnTo>
                  <a:lnTo>
                    <a:pt x="35" y="200"/>
                  </a:lnTo>
                  <a:lnTo>
                    <a:pt x="29" y="197"/>
                  </a:lnTo>
                  <a:lnTo>
                    <a:pt x="23" y="193"/>
                  </a:lnTo>
                  <a:lnTo>
                    <a:pt x="18" y="188"/>
                  </a:lnTo>
                  <a:lnTo>
                    <a:pt x="14" y="182"/>
                  </a:lnTo>
                  <a:lnTo>
                    <a:pt x="11" y="176"/>
                  </a:lnTo>
                  <a:lnTo>
                    <a:pt x="9" y="168"/>
                  </a:lnTo>
                  <a:lnTo>
                    <a:pt x="8" y="161"/>
                  </a:lnTo>
                  <a:lnTo>
                    <a:pt x="8" y="158"/>
                  </a:lnTo>
                  <a:lnTo>
                    <a:pt x="6" y="158"/>
                  </a:lnTo>
                  <a:lnTo>
                    <a:pt x="5" y="156"/>
                  </a:lnTo>
                  <a:lnTo>
                    <a:pt x="3" y="158"/>
                  </a:lnTo>
                  <a:lnTo>
                    <a:pt x="1" y="159"/>
                  </a:lnTo>
                  <a:lnTo>
                    <a:pt x="1" y="164"/>
                  </a:lnTo>
                  <a:lnTo>
                    <a:pt x="0" y="178"/>
                  </a:lnTo>
                  <a:lnTo>
                    <a:pt x="0" y="200"/>
                  </a:lnTo>
                  <a:lnTo>
                    <a:pt x="0" y="204"/>
                  </a:lnTo>
                  <a:lnTo>
                    <a:pt x="1" y="207"/>
                  </a:lnTo>
                  <a:lnTo>
                    <a:pt x="3" y="208"/>
                  </a:lnTo>
                  <a:lnTo>
                    <a:pt x="6" y="210"/>
                  </a:lnTo>
                  <a:lnTo>
                    <a:pt x="17" y="213"/>
                  </a:lnTo>
                  <a:lnTo>
                    <a:pt x="27" y="214"/>
                  </a:lnTo>
                  <a:lnTo>
                    <a:pt x="40" y="216"/>
                  </a:lnTo>
                  <a:lnTo>
                    <a:pt x="53" y="2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2" name="Freeform 9">
              <a:extLst>
                <a:ext uri="{FF2B5EF4-FFF2-40B4-BE49-F238E27FC236}">
                  <a16:creationId xmlns:a16="http://schemas.microsoft.com/office/drawing/2014/main" id="{6655040A-817E-4787-B0DD-251B2264AC7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894" y="4043"/>
              <a:ext cx="312" cy="108"/>
            </a:xfrm>
            <a:custGeom>
              <a:avLst/>
              <a:gdLst>
                <a:gd name="T0" fmla="*/ 38 w 621"/>
                <a:gd name="T1" fmla="*/ 13 h 214"/>
                <a:gd name="T2" fmla="*/ 37 w 621"/>
                <a:gd name="T3" fmla="*/ 1 h 214"/>
                <a:gd name="T4" fmla="*/ 36 w 621"/>
                <a:gd name="T5" fmla="*/ 1 h 214"/>
                <a:gd name="T6" fmla="*/ 27 w 621"/>
                <a:gd name="T7" fmla="*/ 13 h 214"/>
                <a:gd name="T8" fmla="*/ 26 w 621"/>
                <a:gd name="T9" fmla="*/ 13 h 214"/>
                <a:gd name="T10" fmla="*/ 25 w 621"/>
                <a:gd name="T11" fmla="*/ 9 h 214"/>
                <a:gd name="T12" fmla="*/ 26 w 621"/>
                <a:gd name="T13" fmla="*/ 2 h 214"/>
                <a:gd name="T14" fmla="*/ 28 w 621"/>
                <a:gd name="T15" fmla="*/ 2 h 214"/>
                <a:gd name="T16" fmla="*/ 29 w 621"/>
                <a:gd name="T17" fmla="*/ 5 h 214"/>
                <a:gd name="T18" fmla="*/ 28 w 621"/>
                <a:gd name="T19" fmla="*/ 8 h 214"/>
                <a:gd name="T20" fmla="*/ 26 w 621"/>
                <a:gd name="T21" fmla="*/ 8 h 214"/>
                <a:gd name="T22" fmla="*/ 27 w 621"/>
                <a:gd name="T23" fmla="*/ 8 h 214"/>
                <a:gd name="T24" fmla="*/ 31 w 621"/>
                <a:gd name="T25" fmla="*/ 6 h 214"/>
                <a:gd name="T26" fmla="*/ 31 w 621"/>
                <a:gd name="T27" fmla="*/ 2 h 214"/>
                <a:gd name="T28" fmla="*/ 27 w 621"/>
                <a:gd name="T29" fmla="*/ 1 h 214"/>
                <a:gd name="T30" fmla="*/ 20 w 621"/>
                <a:gd name="T31" fmla="*/ 1 h 214"/>
                <a:gd name="T32" fmla="*/ 18 w 621"/>
                <a:gd name="T33" fmla="*/ 1 h 214"/>
                <a:gd name="T34" fmla="*/ 19 w 621"/>
                <a:gd name="T35" fmla="*/ 1 h 214"/>
                <a:gd name="T36" fmla="*/ 19 w 621"/>
                <a:gd name="T37" fmla="*/ 9 h 214"/>
                <a:gd name="T38" fmla="*/ 11 w 621"/>
                <a:gd name="T39" fmla="*/ 1 h 214"/>
                <a:gd name="T40" fmla="*/ 3 w 621"/>
                <a:gd name="T41" fmla="*/ 1 h 214"/>
                <a:gd name="T42" fmla="*/ 2 w 621"/>
                <a:gd name="T43" fmla="*/ 12 h 214"/>
                <a:gd name="T44" fmla="*/ 1 w 621"/>
                <a:gd name="T45" fmla="*/ 13 h 214"/>
                <a:gd name="T46" fmla="*/ 0 w 621"/>
                <a:gd name="T47" fmla="*/ 14 h 214"/>
                <a:gd name="T48" fmla="*/ 5 w 621"/>
                <a:gd name="T49" fmla="*/ 14 h 214"/>
                <a:gd name="T50" fmla="*/ 5 w 621"/>
                <a:gd name="T51" fmla="*/ 13 h 214"/>
                <a:gd name="T52" fmla="*/ 3 w 621"/>
                <a:gd name="T53" fmla="*/ 13 h 214"/>
                <a:gd name="T54" fmla="*/ 3 w 621"/>
                <a:gd name="T55" fmla="*/ 9 h 214"/>
                <a:gd name="T56" fmla="*/ 10 w 621"/>
                <a:gd name="T57" fmla="*/ 13 h 214"/>
                <a:gd name="T58" fmla="*/ 10 w 621"/>
                <a:gd name="T59" fmla="*/ 13 h 214"/>
                <a:gd name="T60" fmla="*/ 9 w 621"/>
                <a:gd name="T61" fmla="*/ 14 h 214"/>
                <a:gd name="T62" fmla="*/ 12 w 621"/>
                <a:gd name="T63" fmla="*/ 14 h 214"/>
                <a:gd name="T64" fmla="*/ 15 w 621"/>
                <a:gd name="T65" fmla="*/ 14 h 214"/>
                <a:gd name="T66" fmla="*/ 14 w 621"/>
                <a:gd name="T67" fmla="*/ 13 h 214"/>
                <a:gd name="T68" fmla="*/ 12 w 621"/>
                <a:gd name="T69" fmla="*/ 5 h 214"/>
                <a:gd name="T70" fmla="*/ 20 w 621"/>
                <a:gd name="T71" fmla="*/ 14 h 214"/>
                <a:gd name="T72" fmla="*/ 21 w 621"/>
                <a:gd name="T73" fmla="*/ 2 h 214"/>
                <a:gd name="T74" fmla="*/ 22 w 621"/>
                <a:gd name="T75" fmla="*/ 1 h 214"/>
                <a:gd name="T76" fmla="*/ 23 w 621"/>
                <a:gd name="T77" fmla="*/ 6 h 214"/>
                <a:gd name="T78" fmla="*/ 22 w 621"/>
                <a:gd name="T79" fmla="*/ 13 h 214"/>
                <a:gd name="T80" fmla="*/ 21 w 621"/>
                <a:gd name="T81" fmla="*/ 13 h 214"/>
                <a:gd name="T82" fmla="*/ 24 w 621"/>
                <a:gd name="T83" fmla="*/ 14 h 214"/>
                <a:gd name="T84" fmla="*/ 29 w 621"/>
                <a:gd name="T85" fmla="*/ 14 h 214"/>
                <a:gd name="T86" fmla="*/ 30 w 621"/>
                <a:gd name="T87" fmla="*/ 14 h 214"/>
                <a:gd name="T88" fmla="*/ 29 w 621"/>
                <a:gd name="T89" fmla="*/ 13 h 214"/>
                <a:gd name="T90" fmla="*/ 35 w 621"/>
                <a:gd name="T91" fmla="*/ 9 h 214"/>
                <a:gd name="T92" fmla="*/ 35 w 621"/>
                <a:gd name="T93" fmla="*/ 13 h 214"/>
                <a:gd name="T94" fmla="*/ 35 w 621"/>
                <a:gd name="T95" fmla="*/ 14 h 214"/>
                <a:gd name="T96" fmla="*/ 37 w 621"/>
                <a:gd name="T97" fmla="*/ 14 h 214"/>
                <a:gd name="T98" fmla="*/ 40 w 621"/>
                <a:gd name="T99" fmla="*/ 14 h 214"/>
                <a:gd name="T100" fmla="*/ 4 w 621"/>
                <a:gd name="T101" fmla="*/ 9 h 214"/>
                <a:gd name="T102" fmla="*/ 4 w 621"/>
                <a:gd name="T103" fmla="*/ 5 h 214"/>
                <a:gd name="T104" fmla="*/ 6 w 621"/>
                <a:gd name="T105" fmla="*/ 8 h 214"/>
                <a:gd name="T106" fmla="*/ 32 w 621"/>
                <a:gd name="T107" fmla="*/ 8 h 214"/>
                <a:gd name="T108" fmla="*/ 35 w 621"/>
                <a:gd name="T109" fmla="*/ 4 h 214"/>
                <a:gd name="T110" fmla="*/ 35 w 621"/>
                <a:gd name="T111" fmla="*/ 8 h 2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621" h="214">
                  <a:moveTo>
                    <a:pt x="618" y="205"/>
                  </a:moveTo>
                  <a:lnTo>
                    <a:pt x="618" y="205"/>
                  </a:lnTo>
                  <a:lnTo>
                    <a:pt x="605" y="204"/>
                  </a:lnTo>
                  <a:lnTo>
                    <a:pt x="602" y="202"/>
                  </a:lnTo>
                  <a:lnTo>
                    <a:pt x="599" y="197"/>
                  </a:lnTo>
                  <a:lnTo>
                    <a:pt x="596" y="188"/>
                  </a:lnTo>
                  <a:lnTo>
                    <a:pt x="593" y="173"/>
                  </a:lnTo>
                  <a:lnTo>
                    <a:pt x="587" y="80"/>
                  </a:lnTo>
                  <a:lnTo>
                    <a:pt x="581" y="5"/>
                  </a:lnTo>
                  <a:lnTo>
                    <a:pt x="579" y="2"/>
                  </a:lnTo>
                  <a:lnTo>
                    <a:pt x="578" y="0"/>
                  </a:lnTo>
                  <a:lnTo>
                    <a:pt x="575" y="0"/>
                  </a:lnTo>
                  <a:lnTo>
                    <a:pt x="572" y="2"/>
                  </a:lnTo>
                  <a:lnTo>
                    <a:pt x="569" y="6"/>
                  </a:lnTo>
                  <a:lnTo>
                    <a:pt x="564" y="12"/>
                  </a:lnTo>
                  <a:lnTo>
                    <a:pt x="439" y="182"/>
                  </a:lnTo>
                  <a:lnTo>
                    <a:pt x="433" y="191"/>
                  </a:lnTo>
                  <a:lnTo>
                    <a:pt x="425" y="199"/>
                  </a:lnTo>
                  <a:lnTo>
                    <a:pt x="422" y="202"/>
                  </a:lnTo>
                  <a:lnTo>
                    <a:pt x="418" y="204"/>
                  </a:lnTo>
                  <a:lnTo>
                    <a:pt x="413" y="205"/>
                  </a:lnTo>
                  <a:lnTo>
                    <a:pt x="407" y="205"/>
                  </a:lnTo>
                  <a:lnTo>
                    <a:pt x="403" y="205"/>
                  </a:lnTo>
                  <a:lnTo>
                    <a:pt x="399" y="200"/>
                  </a:lnTo>
                  <a:lnTo>
                    <a:pt x="398" y="196"/>
                  </a:lnTo>
                  <a:lnTo>
                    <a:pt x="396" y="191"/>
                  </a:lnTo>
                  <a:lnTo>
                    <a:pt x="395" y="167"/>
                  </a:lnTo>
                  <a:lnTo>
                    <a:pt x="395" y="133"/>
                  </a:lnTo>
                  <a:lnTo>
                    <a:pt x="395" y="25"/>
                  </a:lnTo>
                  <a:lnTo>
                    <a:pt x="395" y="22"/>
                  </a:lnTo>
                  <a:lnTo>
                    <a:pt x="396" y="20"/>
                  </a:lnTo>
                  <a:lnTo>
                    <a:pt x="407" y="19"/>
                  </a:lnTo>
                  <a:lnTo>
                    <a:pt x="413" y="19"/>
                  </a:lnTo>
                  <a:lnTo>
                    <a:pt x="422" y="20"/>
                  </a:lnTo>
                  <a:lnTo>
                    <a:pt x="432" y="23"/>
                  </a:lnTo>
                  <a:lnTo>
                    <a:pt x="439" y="28"/>
                  </a:lnTo>
                  <a:lnTo>
                    <a:pt x="444" y="34"/>
                  </a:lnTo>
                  <a:lnTo>
                    <a:pt x="448" y="38"/>
                  </a:lnTo>
                  <a:lnTo>
                    <a:pt x="453" y="51"/>
                  </a:lnTo>
                  <a:lnTo>
                    <a:pt x="454" y="61"/>
                  </a:lnTo>
                  <a:lnTo>
                    <a:pt x="454" y="69"/>
                  </a:lnTo>
                  <a:lnTo>
                    <a:pt x="453" y="78"/>
                  </a:lnTo>
                  <a:lnTo>
                    <a:pt x="451" y="87"/>
                  </a:lnTo>
                  <a:lnTo>
                    <a:pt x="447" y="95"/>
                  </a:lnTo>
                  <a:lnTo>
                    <a:pt x="442" y="103"/>
                  </a:lnTo>
                  <a:lnTo>
                    <a:pt x="436" y="107"/>
                  </a:lnTo>
                  <a:lnTo>
                    <a:pt x="430" y="112"/>
                  </a:lnTo>
                  <a:lnTo>
                    <a:pt x="424" y="113"/>
                  </a:lnTo>
                  <a:lnTo>
                    <a:pt x="418" y="115"/>
                  </a:lnTo>
                  <a:lnTo>
                    <a:pt x="410" y="115"/>
                  </a:lnTo>
                  <a:lnTo>
                    <a:pt x="407" y="116"/>
                  </a:lnTo>
                  <a:lnTo>
                    <a:pt x="407" y="118"/>
                  </a:lnTo>
                  <a:lnTo>
                    <a:pt x="409" y="119"/>
                  </a:lnTo>
                  <a:lnTo>
                    <a:pt x="410" y="119"/>
                  </a:lnTo>
                  <a:lnTo>
                    <a:pt x="424" y="121"/>
                  </a:lnTo>
                  <a:lnTo>
                    <a:pt x="438" y="119"/>
                  </a:lnTo>
                  <a:lnTo>
                    <a:pt x="451" y="116"/>
                  </a:lnTo>
                  <a:lnTo>
                    <a:pt x="462" y="110"/>
                  </a:lnTo>
                  <a:lnTo>
                    <a:pt x="471" y="104"/>
                  </a:lnTo>
                  <a:lnTo>
                    <a:pt x="480" y="95"/>
                  </a:lnTo>
                  <a:lnTo>
                    <a:pt x="485" y="83"/>
                  </a:lnTo>
                  <a:lnTo>
                    <a:pt x="489" y="71"/>
                  </a:lnTo>
                  <a:lnTo>
                    <a:pt x="491" y="55"/>
                  </a:lnTo>
                  <a:lnTo>
                    <a:pt x="489" y="45"/>
                  </a:lnTo>
                  <a:lnTo>
                    <a:pt x="486" y="35"/>
                  </a:lnTo>
                  <a:lnTo>
                    <a:pt x="482" y="28"/>
                  </a:lnTo>
                  <a:lnTo>
                    <a:pt x="477" y="23"/>
                  </a:lnTo>
                  <a:lnTo>
                    <a:pt x="470" y="17"/>
                  </a:lnTo>
                  <a:lnTo>
                    <a:pt x="457" y="12"/>
                  </a:lnTo>
                  <a:lnTo>
                    <a:pt x="441" y="8"/>
                  </a:lnTo>
                  <a:lnTo>
                    <a:pt x="418" y="6"/>
                  </a:lnTo>
                  <a:lnTo>
                    <a:pt x="380" y="8"/>
                  </a:lnTo>
                  <a:lnTo>
                    <a:pt x="334" y="6"/>
                  </a:lnTo>
                  <a:lnTo>
                    <a:pt x="310" y="6"/>
                  </a:lnTo>
                  <a:lnTo>
                    <a:pt x="281" y="6"/>
                  </a:lnTo>
                  <a:lnTo>
                    <a:pt x="276" y="6"/>
                  </a:lnTo>
                  <a:lnTo>
                    <a:pt x="274" y="6"/>
                  </a:lnTo>
                  <a:lnTo>
                    <a:pt x="274" y="8"/>
                  </a:lnTo>
                  <a:lnTo>
                    <a:pt x="274" y="9"/>
                  </a:lnTo>
                  <a:lnTo>
                    <a:pt x="277" y="11"/>
                  </a:lnTo>
                  <a:lnTo>
                    <a:pt x="284" y="11"/>
                  </a:lnTo>
                  <a:lnTo>
                    <a:pt x="291" y="12"/>
                  </a:lnTo>
                  <a:lnTo>
                    <a:pt x="294" y="16"/>
                  </a:lnTo>
                  <a:lnTo>
                    <a:pt x="297" y="20"/>
                  </a:lnTo>
                  <a:lnTo>
                    <a:pt x="299" y="26"/>
                  </a:lnTo>
                  <a:lnTo>
                    <a:pt x="299" y="37"/>
                  </a:lnTo>
                  <a:lnTo>
                    <a:pt x="300" y="142"/>
                  </a:lnTo>
                  <a:lnTo>
                    <a:pt x="236" y="72"/>
                  </a:lnTo>
                  <a:lnTo>
                    <a:pt x="172" y="2"/>
                  </a:lnTo>
                  <a:lnTo>
                    <a:pt x="169" y="0"/>
                  </a:lnTo>
                  <a:lnTo>
                    <a:pt x="166" y="2"/>
                  </a:lnTo>
                  <a:lnTo>
                    <a:pt x="163" y="3"/>
                  </a:lnTo>
                  <a:lnTo>
                    <a:pt x="163" y="6"/>
                  </a:lnTo>
                  <a:lnTo>
                    <a:pt x="159" y="142"/>
                  </a:lnTo>
                  <a:lnTo>
                    <a:pt x="47" y="3"/>
                  </a:lnTo>
                  <a:lnTo>
                    <a:pt x="44" y="0"/>
                  </a:lnTo>
                  <a:lnTo>
                    <a:pt x="41" y="0"/>
                  </a:lnTo>
                  <a:lnTo>
                    <a:pt x="38" y="2"/>
                  </a:lnTo>
                  <a:lnTo>
                    <a:pt x="37" y="6"/>
                  </a:lnTo>
                  <a:lnTo>
                    <a:pt x="24" y="182"/>
                  </a:lnTo>
                  <a:lnTo>
                    <a:pt x="24" y="191"/>
                  </a:lnTo>
                  <a:lnTo>
                    <a:pt x="21" y="199"/>
                  </a:lnTo>
                  <a:lnTo>
                    <a:pt x="18" y="204"/>
                  </a:lnTo>
                  <a:lnTo>
                    <a:pt x="15" y="205"/>
                  </a:lnTo>
                  <a:lnTo>
                    <a:pt x="11" y="207"/>
                  </a:lnTo>
                  <a:lnTo>
                    <a:pt x="1" y="207"/>
                  </a:lnTo>
                  <a:lnTo>
                    <a:pt x="0" y="207"/>
                  </a:lnTo>
                  <a:lnTo>
                    <a:pt x="0" y="208"/>
                  </a:lnTo>
                  <a:lnTo>
                    <a:pt x="1" y="211"/>
                  </a:lnTo>
                  <a:lnTo>
                    <a:pt x="6" y="211"/>
                  </a:lnTo>
                  <a:lnTo>
                    <a:pt x="38" y="211"/>
                  </a:lnTo>
                  <a:lnTo>
                    <a:pt x="67" y="211"/>
                  </a:lnTo>
                  <a:lnTo>
                    <a:pt x="70" y="211"/>
                  </a:lnTo>
                  <a:lnTo>
                    <a:pt x="72" y="208"/>
                  </a:lnTo>
                  <a:lnTo>
                    <a:pt x="70" y="207"/>
                  </a:lnTo>
                  <a:lnTo>
                    <a:pt x="66" y="207"/>
                  </a:lnTo>
                  <a:lnTo>
                    <a:pt x="62" y="207"/>
                  </a:lnTo>
                  <a:lnTo>
                    <a:pt x="56" y="207"/>
                  </a:lnTo>
                  <a:lnTo>
                    <a:pt x="52" y="204"/>
                  </a:lnTo>
                  <a:lnTo>
                    <a:pt x="50" y="202"/>
                  </a:lnTo>
                  <a:lnTo>
                    <a:pt x="47" y="199"/>
                  </a:lnTo>
                  <a:lnTo>
                    <a:pt x="46" y="191"/>
                  </a:lnTo>
                  <a:lnTo>
                    <a:pt x="46" y="182"/>
                  </a:lnTo>
                  <a:lnTo>
                    <a:pt x="46" y="144"/>
                  </a:lnTo>
                  <a:lnTo>
                    <a:pt x="47" y="142"/>
                  </a:lnTo>
                  <a:lnTo>
                    <a:pt x="47" y="141"/>
                  </a:lnTo>
                  <a:lnTo>
                    <a:pt x="107" y="141"/>
                  </a:lnTo>
                  <a:lnTo>
                    <a:pt x="108" y="142"/>
                  </a:lnTo>
                  <a:lnTo>
                    <a:pt x="110" y="144"/>
                  </a:lnTo>
                  <a:lnTo>
                    <a:pt x="152" y="196"/>
                  </a:lnTo>
                  <a:lnTo>
                    <a:pt x="154" y="199"/>
                  </a:lnTo>
                  <a:lnTo>
                    <a:pt x="152" y="202"/>
                  </a:lnTo>
                  <a:lnTo>
                    <a:pt x="149" y="204"/>
                  </a:lnTo>
                  <a:lnTo>
                    <a:pt x="143" y="205"/>
                  </a:lnTo>
                  <a:lnTo>
                    <a:pt x="137" y="205"/>
                  </a:lnTo>
                  <a:lnTo>
                    <a:pt x="136" y="207"/>
                  </a:lnTo>
                  <a:lnTo>
                    <a:pt x="136" y="208"/>
                  </a:lnTo>
                  <a:lnTo>
                    <a:pt x="136" y="210"/>
                  </a:lnTo>
                  <a:lnTo>
                    <a:pt x="137" y="211"/>
                  </a:lnTo>
                  <a:lnTo>
                    <a:pt x="140" y="211"/>
                  </a:lnTo>
                  <a:lnTo>
                    <a:pt x="166" y="211"/>
                  </a:lnTo>
                  <a:lnTo>
                    <a:pt x="192" y="211"/>
                  </a:lnTo>
                  <a:lnTo>
                    <a:pt x="213" y="211"/>
                  </a:lnTo>
                  <a:lnTo>
                    <a:pt x="224" y="211"/>
                  </a:lnTo>
                  <a:lnTo>
                    <a:pt x="226" y="210"/>
                  </a:lnTo>
                  <a:lnTo>
                    <a:pt x="226" y="208"/>
                  </a:lnTo>
                  <a:lnTo>
                    <a:pt x="226" y="207"/>
                  </a:lnTo>
                  <a:lnTo>
                    <a:pt x="224" y="205"/>
                  </a:lnTo>
                  <a:lnTo>
                    <a:pt x="215" y="205"/>
                  </a:lnTo>
                  <a:lnTo>
                    <a:pt x="210" y="204"/>
                  </a:lnTo>
                  <a:lnTo>
                    <a:pt x="204" y="197"/>
                  </a:lnTo>
                  <a:lnTo>
                    <a:pt x="181" y="171"/>
                  </a:lnTo>
                  <a:lnTo>
                    <a:pt x="178" y="167"/>
                  </a:lnTo>
                  <a:lnTo>
                    <a:pt x="177" y="69"/>
                  </a:lnTo>
                  <a:lnTo>
                    <a:pt x="305" y="208"/>
                  </a:lnTo>
                  <a:lnTo>
                    <a:pt x="308" y="213"/>
                  </a:lnTo>
                  <a:lnTo>
                    <a:pt x="313" y="214"/>
                  </a:lnTo>
                  <a:lnTo>
                    <a:pt x="314" y="213"/>
                  </a:lnTo>
                  <a:lnTo>
                    <a:pt x="316" y="211"/>
                  </a:lnTo>
                  <a:lnTo>
                    <a:pt x="316" y="205"/>
                  </a:lnTo>
                  <a:lnTo>
                    <a:pt x="319" y="34"/>
                  </a:lnTo>
                  <a:lnTo>
                    <a:pt x="319" y="25"/>
                  </a:lnTo>
                  <a:lnTo>
                    <a:pt x="320" y="19"/>
                  </a:lnTo>
                  <a:lnTo>
                    <a:pt x="323" y="14"/>
                  </a:lnTo>
                  <a:lnTo>
                    <a:pt x="328" y="11"/>
                  </a:lnTo>
                  <a:lnTo>
                    <a:pt x="334" y="11"/>
                  </a:lnTo>
                  <a:lnTo>
                    <a:pt x="342" y="12"/>
                  </a:lnTo>
                  <a:lnTo>
                    <a:pt x="348" y="14"/>
                  </a:lnTo>
                  <a:lnTo>
                    <a:pt x="351" y="17"/>
                  </a:lnTo>
                  <a:lnTo>
                    <a:pt x="354" y="22"/>
                  </a:lnTo>
                  <a:lnTo>
                    <a:pt x="354" y="28"/>
                  </a:lnTo>
                  <a:lnTo>
                    <a:pt x="354" y="84"/>
                  </a:lnTo>
                  <a:lnTo>
                    <a:pt x="354" y="133"/>
                  </a:lnTo>
                  <a:lnTo>
                    <a:pt x="354" y="167"/>
                  </a:lnTo>
                  <a:lnTo>
                    <a:pt x="354" y="190"/>
                  </a:lnTo>
                  <a:lnTo>
                    <a:pt x="351" y="200"/>
                  </a:lnTo>
                  <a:lnTo>
                    <a:pt x="349" y="204"/>
                  </a:lnTo>
                  <a:lnTo>
                    <a:pt x="345" y="205"/>
                  </a:lnTo>
                  <a:lnTo>
                    <a:pt x="335" y="207"/>
                  </a:lnTo>
                  <a:lnTo>
                    <a:pt x="332" y="207"/>
                  </a:lnTo>
                  <a:lnTo>
                    <a:pt x="331" y="208"/>
                  </a:lnTo>
                  <a:lnTo>
                    <a:pt x="332" y="211"/>
                  </a:lnTo>
                  <a:lnTo>
                    <a:pt x="337" y="211"/>
                  </a:lnTo>
                  <a:lnTo>
                    <a:pt x="374" y="210"/>
                  </a:lnTo>
                  <a:lnTo>
                    <a:pt x="407" y="211"/>
                  </a:lnTo>
                  <a:lnTo>
                    <a:pt x="432" y="211"/>
                  </a:lnTo>
                  <a:lnTo>
                    <a:pt x="448" y="211"/>
                  </a:lnTo>
                  <a:lnTo>
                    <a:pt x="460" y="213"/>
                  </a:lnTo>
                  <a:lnTo>
                    <a:pt x="464" y="211"/>
                  </a:lnTo>
                  <a:lnTo>
                    <a:pt x="465" y="211"/>
                  </a:lnTo>
                  <a:lnTo>
                    <a:pt x="465" y="210"/>
                  </a:lnTo>
                  <a:lnTo>
                    <a:pt x="465" y="208"/>
                  </a:lnTo>
                  <a:lnTo>
                    <a:pt x="462" y="207"/>
                  </a:lnTo>
                  <a:lnTo>
                    <a:pt x="459" y="207"/>
                  </a:lnTo>
                  <a:lnTo>
                    <a:pt x="454" y="207"/>
                  </a:lnTo>
                  <a:lnTo>
                    <a:pt x="451" y="205"/>
                  </a:lnTo>
                  <a:lnTo>
                    <a:pt x="453" y="202"/>
                  </a:lnTo>
                  <a:lnTo>
                    <a:pt x="454" y="199"/>
                  </a:lnTo>
                  <a:lnTo>
                    <a:pt x="493" y="144"/>
                  </a:lnTo>
                  <a:lnTo>
                    <a:pt x="494" y="141"/>
                  </a:lnTo>
                  <a:lnTo>
                    <a:pt x="496" y="141"/>
                  </a:lnTo>
                  <a:lnTo>
                    <a:pt x="550" y="141"/>
                  </a:lnTo>
                  <a:lnTo>
                    <a:pt x="552" y="141"/>
                  </a:lnTo>
                  <a:lnTo>
                    <a:pt x="552" y="142"/>
                  </a:lnTo>
                  <a:lnTo>
                    <a:pt x="554" y="199"/>
                  </a:lnTo>
                  <a:lnTo>
                    <a:pt x="554" y="202"/>
                  </a:lnTo>
                  <a:lnTo>
                    <a:pt x="554" y="204"/>
                  </a:lnTo>
                  <a:lnTo>
                    <a:pt x="550" y="205"/>
                  </a:lnTo>
                  <a:lnTo>
                    <a:pt x="546" y="207"/>
                  </a:lnTo>
                  <a:lnTo>
                    <a:pt x="546" y="208"/>
                  </a:lnTo>
                  <a:lnTo>
                    <a:pt x="546" y="210"/>
                  </a:lnTo>
                  <a:lnTo>
                    <a:pt x="547" y="211"/>
                  </a:lnTo>
                  <a:lnTo>
                    <a:pt x="552" y="211"/>
                  </a:lnTo>
                  <a:lnTo>
                    <a:pt x="581" y="211"/>
                  </a:lnTo>
                  <a:lnTo>
                    <a:pt x="607" y="211"/>
                  </a:lnTo>
                  <a:lnTo>
                    <a:pt x="616" y="211"/>
                  </a:lnTo>
                  <a:lnTo>
                    <a:pt x="619" y="210"/>
                  </a:lnTo>
                  <a:lnTo>
                    <a:pt x="621" y="208"/>
                  </a:lnTo>
                  <a:lnTo>
                    <a:pt x="619" y="207"/>
                  </a:lnTo>
                  <a:lnTo>
                    <a:pt x="618" y="205"/>
                  </a:lnTo>
                  <a:close/>
                  <a:moveTo>
                    <a:pt x="94" y="129"/>
                  </a:moveTo>
                  <a:lnTo>
                    <a:pt x="49" y="129"/>
                  </a:lnTo>
                  <a:lnTo>
                    <a:pt x="47" y="127"/>
                  </a:lnTo>
                  <a:lnTo>
                    <a:pt x="47" y="126"/>
                  </a:lnTo>
                  <a:lnTo>
                    <a:pt x="49" y="72"/>
                  </a:lnTo>
                  <a:lnTo>
                    <a:pt x="49" y="71"/>
                  </a:lnTo>
                  <a:lnTo>
                    <a:pt x="49" y="69"/>
                  </a:lnTo>
                  <a:lnTo>
                    <a:pt x="50" y="69"/>
                  </a:lnTo>
                  <a:lnTo>
                    <a:pt x="50" y="71"/>
                  </a:lnTo>
                  <a:lnTo>
                    <a:pt x="96" y="126"/>
                  </a:lnTo>
                  <a:lnTo>
                    <a:pt x="96" y="127"/>
                  </a:lnTo>
                  <a:lnTo>
                    <a:pt x="94" y="129"/>
                  </a:lnTo>
                  <a:close/>
                  <a:moveTo>
                    <a:pt x="549" y="127"/>
                  </a:moveTo>
                  <a:lnTo>
                    <a:pt x="505" y="127"/>
                  </a:lnTo>
                  <a:lnTo>
                    <a:pt x="505" y="126"/>
                  </a:lnTo>
                  <a:lnTo>
                    <a:pt x="546" y="66"/>
                  </a:lnTo>
                  <a:lnTo>
                    <a:pt x="547" y="64"/>
                  </a:lnTo>
                  <a:lnTo>
                    <a:pt x="547" y="66"/>
                  </a:lnTo>
                  <a:lnTo>
                    <a:pt x="550" y="126"/>
                  </a:lnTo>
                  <a:lnTo>
                    <a:pt x="550" y="127"/>
                  </a:lnTo>
                  <a:lnTo>
                    <a:pt x="549" y="1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3" name="Freeform 10">
              <a:extLst>
                <a:ext uri="{FF2B5EF4-FFF2-40B4-BE49-F238E27FC236}">
                  <a16:creationId xmlns:a16="http://schemas.microsoft.com/office/drawing/2014/main" id="{2C9E77D3-253C-4FB3-826B-9E4C3EC0900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298" y="4043"/>
              <a:ext cx="163" cy="108"/>
            </a:xfrm>
            <a:custGeom>
              <a:avLst/>
              <a:gdLst>
                <a:gd name="T0" fmla="*/ 13 w 328"/>
                <a:gd name="T1" fmla="*/ 1 h 216"/>
                <a:gd name="T2" fmla="*/ 11 w 328"/>
                <a:gd name="T3" fmla="*/ 1 h 216"/>
                <a:gd name="T4" fmla="*/ 9 w 328"/>
                <a:gd name="T5" fmla="*/ 2 h 216"/>
                <a:gd name="T6" fmla="*/ 8 w 328"/>
                <a:gd name="T7" fmla="*/ 4 h 216"/>
                <a:gd name="T8" fmla="*/ 7 w 328"/>
                <a:gd name="T9" fmla="*/ 7 h 216"/>
                <a:gd name="T10" fmla="*/ 8 w 328"/>
                <a:gd name="T11" fmla="*/ 9 h 216"/>
                <a:gd name="T12" fmla="*/ 9 w 328"/>
                <a:gd name="T13" fmla="*/ 11 h 216"/>
                <a:gd name="T14" fmla="*/ 8 w 328"/>
                <a:gd name="T15" fmla="*/ 12 h 216"/>
                <a:gd name="T16" fmla="*/ 7 w 328"/>
                <a:gd name="T17" fmla="*/ 13 h 216"/>
                <a:gd name="T18" fmla="*/ 6 w 328"/>
                <a:gd name="T19" fmla="*/ 13 h 216"/>
                <a:gd name="T20" fmla="*/ 4 w 328"/>
                <a:gd name="T21" fmla="*/ 13 h 216"/>
                <a:gd name="T22" fmla="*/ 4 w 328"/>
                <a:gd name="T23" fmla="*/ 12 h 216"/>
                <a:gd name="T24" fmla="*/ 4 w 328"/>
                <a:gd name="T25" fmla="*/ 9 h 216"/>
                <a:gd name="T26" fmla="*/ 4 w 328"/>
                <a:gd name="T27" fmla="*/ 2 h 216"/>
                <a:gd name="T28" fmla="*/ 4 w 328"/>
                <a:gd name="T29" fmla="*/ 2 h 216"/>
                <a:gd name="T30" fmla="*/ 4 w 328"/>
                <a:gd name="T31" fmla="*/ 1 h 216"/>
                <a:gd name="T32" fmla="*/ 5 w 328"/>
                <a:gd name="T33" fmla="*/ 1 h 216"/>
                <a:gd name="T34" fmla="*/ 5 w 328"/>
                <a:gd name="T35" fmla="*/ 1 h 216"/>
                <a:gd name="T36" fmla="*/ 2 w 328"/>
                <a:gd name="T37" fmla="*/ 1 h 216"/>
                <a:gd name="T38" fmla="*/ 0 w 328"/>
                <a:gd name="T39" fmla="*/ 1 h 216"/>
                <a:gd name="T40" fmla="*/ 0 w 328"/>
                <a:gd name="T41" fmla="*/ 1 h 216"/>
                <a:gd name="T42" fmla="*/ 0 w 328"/>
                <a:gd name="T43" fmla="*/ 1 h 216"/>
                <a:gd name="T44" fmla="*/ 1 w 328"/>
                <a:gd name="T45" fmla="*/ 1 h 216"/>
                <a:gd name="T46" fmla="*/ 1 w 328"/>
                <a:gd name="T47" fmla="*/ 2 h 216"/>
                <a:gd name="T48" fmla="*/ 1 w 328"/>
                <a:gd name="T49" fmla="*/ 9 h 216"/>
                <a:gd name="T50" fmla="*/ 1 w 328"/>
                <a:gd name="T51" fmla="*/ 12 h 216"/>
                <a:gd name="T52" fmla="*/ 1 w 328"/>
                <a:gd name="T53" fmla="*/ 13 h 216"/>
                <a:gd name="T54" fmla="*/ 0 w 328"/>
                <a:gd name="T55" fmla="*/ 13 h 216"/>
                <a:gd name="T56" fmla="*/ 0 w 328"/>
                <a:gd name="T57" fmla="*/ 13 h 216"/>
                <a:gd name="T58" fmla="*/ 0 w 328"/>
                <a:gd name="T59" fmla="*/ 14 h 216"/>
                <a:gd name="T60" fmla="*/ 2 w 328"/>
                <a:gd name="T61" fmla="*/ 14 h 216"/>
                <a:gd name="T62" fmla="*/ 8 w 328"/>
                <a:gd name="T63" fmla="*/ 14 h 216"/>
                <a:gd name="T64" fmla="*/ 9 w 328"/>
                <a:gd name="T65" fmla="*/ 13 h 216"/>
                <a:gd name="T66" fmla="*/ 9 w 328"/>
                <a:gd name="T67" fmla="*/ 12 h 216"/>
                <a:gd name="T68" fmla="*/ 10 w 328"/>
                <a:gd name="T69" fmla="*/ 13 h 216"/>
                <a:gd name="T70" fmla="*/ 11 w 328"/>
                <a:gd name="T71" fmla="*/ 14 h 216"/>
                <a:gd name="T72" fmla="*/ 13 w 328"/>
                <a:gd name="T73" fmla="*/ 14 h 216"/>
                <a:gd name="T74" fmla="*/ 15 w 328"/>
                <a:gd name="T75" fmla="*/ 14 h 216"/>
                <a:gd name="T76" fmla="*/ 17 w 328"/>
                <a:gd name="T77" fmla="*/ 13 h 216"/>
                <a:gd name="T78" fmla="*/ 18 w 328"/>
                <a:gd name="T79" fmla="*/ 12 h 216"/>
                <a:gd name="T80" fmla="*/ 19 w 328"/>
                <a:gd name="T81" fmla="*/ 10 h 216"/>
                <a:gd name="T82" fmla="*/ 20 w 328"/>
                <a:gd name="T83" fmla="*/ 8 h 216"/>
                <a:gd name="T84" fmla="*/ 20 w 328"/>
                <a:gd name="T85" fmla="*/ 7 h 216"/>
                <a:gd name="T86" fmla="*/ 20 w 328"/>
                <a:gd name="T87" fmla="*/ 5 h 216"/>
                <a:gd name="T88" fmla="*/ 19 w 328"/>
                <a:gd name="T89" fmla="*/ 3 h 216"/>
                <a:gd name="T90" fmla="*/ 18 w 328"/>
                <a:gd name="T91" fmla="*/ 2 h 216"/>
                <a:gd name="T92" fmla="*/ 16 w 328"/>
                <a:gd name="T93" fmla="*/ 1 h 216"/>
                <a:gd name="T94" fmla="*/ 14 w 328"/>
                <a:gd name="T95" fmla="*/ 0 h 216"/>
                <a:gd name="T96" fmla="*/ 14 w 328"/>
                <a:gd name="T97" fmla="*/ 13 h 216"/>
                <a:gd name="T98" fmla="*/ 13 w 328"/>
                <a:gd name="T99" fmla="*/ 13 h 216"/>
                <a:gd name="T100" fmla="*/ 12 w 328"/>
                <a:gd name="T101" fmla="*/ 12 h 216"/>
                <a:gd name="T102" fmla="*/ 10 w 328"/>
                <a:gd name="T103" fmla="*/ 10 h 216"/>
                <a:gd name="T104" fmla="*/ 10 w 328"/>
                <a:gd name="T105" fmla="*/ 7 h 216"/>
                <a:gd name="T106" fmla="*/ 10 w 328"/>
                <a:gd name="T107" fmla="*/ 4 h 216"/>
                <a:gd name="T108" fmla="*/ 11 w 328"/>
                <a:gd name="T109" fmla="*/ 2 h 216"/>
                <a:gd name="T110" fmla="*/ 13 w 328"/>
                <a:gd name="T111" fmla="*/ 1 h 216"/>
                <a:gd name="T112" fmla="*/ 15 w 328"/>
                <a:gd name="T113" fmla="*/ 2 h 216"/>
                <a:gd name="T114" fmla="*/ 17 w 328"/>
                <a:gd name="T115" fmla="*/ 4 h 216"/>
                <a:gd name="T116" fmla="*/ 18 w 328"/>
                <a:gd name="T117" fmla="*/ 8 h 216"/>
                <a:gd name="T118" fmla="*/ 17 w 328"/>
                <a:gd name="T119" fmla="*/ 9 h 216"/>
                <a:gd name="T120" fmla="*/ 17 w 328"/>
                <a:gd name="T121" fmla="*/ 11 h 216"/>
                <a:gd name="T122" fmla="*/ 16 w 328"/>
                <a:gd name="T123" fmla="*/ 13 h 216"/>
                <a:gd name="T124" fmla="*/ 14 w 328"/>
                <a:gd name="T125" fmla="*/ 13 h 21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28" h="216">
                  <a:moveTo>
                    <a:pt x="227" y="0"/>
                  </a:moveTo>
                  <a:lnTo>
                    <a:pt x="227" y="0"/>
                  </a:lnTo>
                  <a:lnTo>
                    <a:pt x="214" y="2"/>
                  </a:lnTo>
                  <a:lnTo>
                    <a:pt x="201" y="3"/>
                  </a:lnTo>
                  <a:lnTo>
                    <a:pt x="189" y="6"/>
                  </a:lnTo>
                  <a:lnTo>
                    <a:pt x="180" y="11"/>
                  </a:lnTo>
                  <a:lnTo>
                    <a:pt x="169" y="16"/>
                  </a:lnTo>
                  <a:lnTo>
                    <a:pt x="162" y="22"/>
                  </a:lnTo>
                  <a:lnTo>
                    <a:pt x="154" y="29"/>
                  </a:lnTo>
                  <a:lnTo>
                    <a:pt x="148" y="37"/>
                  </a:lnTo>
                  <a:lnTo>
                    <a:pt x="142" y="45"/>
                  </a:lnTo>
                  <a:lnTo>
                    <a:pt x="137" y="54"/>
                  </a:lnTo>
                  <a:lnTo>
                    <a:pt x="130" y="72"/>
                  </a:lnTo>
                  <a:lnTo>
                    <a:pt x="125" y="90"/>
                  </a:lnTo>
                  <a:lnTo>
                    <a:pt x="124" y="109"/>
                  </a:lnTo>
                  <a:lnTo>
                    <a:pt x="125" y="126"/>
                  </a:lnTo>
                  <a:lnTo>
                    <a:pt x="128" y="144"/>
                  </a:lnTo>
                  <a:lnTo>
                    <a:pt x="136" y="161"/>
                  </a:lnTo>
                  <a:lnTo>
                    <a:pt x="145" y="176"/>
                  </a:lnTo>
                  <a:lnTo>
                    <a:pt x="142" y="184"/>
                  </a:lnTo>
                  <a:lnTo>
                    <a:pt x="137" y="190"/>
                  </a:lnTo>
                  <a:lnTo>
                    <a:pt x="134" y="191"/>
                  </a:lnTo>
                  <a:lnTo>
                    <a:pt x="131" y="194"/>
                  </a:lnTo>
                  <a:lnTo>
                    <a:pt x="122" y="196"/>
                  </a:lnTo>
                  <a:lnTo>
                    <a:pt x="111" y="197"/>
                  </a:lnTo>
                  <a:lnTo>
                    <a:pt x="99" y="197"/>
                  </a:lnTo>
                  <a:lnTo>
                    <a:pt x="87" y="197"/>
                  </a:lnTo>
                  <a:lnTo>
                    <a:pt x="79" y="196"/>
                  </a:lnTo>
                  <a:lnTo>
                    <a:pt x="76" y="194"/>
                  </a:lnTo>
                  <a:lnTo>
                    <a:pt x="73" y="191"/>
                  </a:lnTo>
                  <a:lnTo>
                    <a:pt x="70" y="188"/>
                  </a:lnTo>
                  <a:lnTo>
                    <a:pt x="69" y="185"/>
                  </a:lnTo>
                  <a:lnTo>
                    <a:pt x="67" y="173"/>
                  </a:lnTo>
                  <a:lnTo>
                    <a:pt x="67" y="133"/>
                  </a:lnTo>
                  <a:lnTo>
                    <a:pt x="67" y="86"/>
                  </a:lnTo>
                  <a:lnTo>
                    <a:pt x="67" y="28"/>
                  </a:lnTo>
                  <a:lnTo>
                    <a:pt x="69" y="22"/>
                  </a:lnTo>
                  <a:lnTo>
                    <a:pt x="70" y="17"/>
                  </a:lnTo>
                  <a:lnTo>
                    <a:pt x="73" y="14"/>
                  </a:lnTo>
                  <a:lnTo>
                    <a:pt x="78" y="12"/>
                  </a:lnTo>
                  <a:lnTo>
                    <a:pt x="89" y="11"/>
                  </a:lnTo>
                  <a:lnTo>
                    <a:pt x="92" y="11"/>
                  </a:lnTo>
                  <a:lnTo>
                    <a:pt x="93" y="9"/>
                  </a:lnTo>
                  <a:lnTo>
                    <a:pt x="92" y="6"/>
                  </a:lnTo>
                  <a:lnTo>
                    <a:pt x="87" y="6"/>
                  </a:lnTo>
                  <a:lnTo>
                    <a:pt x="44" y="8"/>
                  </a:lnTo>
                  <a:lnTo>
                    <a:pt x="6" y="6"/>
                  </a:lnTo>
                  <a:lnTo>
                    <a:pt x="2" y="6"/>
                  </a:lnTo>
                  <a:lnTo>
                    <a:pt x="0" y="9"/>
                  </a:lnTo>
                  <a:lnTo>
                    <a:pt x="2" y="11"/>
                  </a:lnTo>
                  <a:lnTo>
                    <a:pt x="5" y="11"/>
                  </a:lnTo>
                  <a:lnTo>
                    <a:pt x="14" y="12"/>
                  </a:lnTo>
                  <a:lnTo>
                    <a:pt x="20" y="14"/>
                  </a:lnTo>
                  <a:lnTo>
                    <a:pt x="23" y="17"/>
                  </a:lnTo>
                  <a:lnTo>
                    <a:pt x="25" y="22"/>
                  </a:lnTo>
                  <a:lnTo>
                    <a:pt x="26" y="28"/>
                  </a:lnTo>
                  <a:lnTo>
                    <a:pt x="26" y="86"/>
                  </a:lnTo>
                  <a:lnTo>
                    <a:pt x="26" y="133"/>
                  </a:lnTo>
                  <a:lnTo>
                    <a:pt x="26" y="167"/>
                  </a:lnTo>
                  <a:lnTo>
                    <a:pt x="25" y="191"/>
                  </a:lnTo>
                  <a:lnTo>
                    <a:pt x="23" y="200"/>
                  </a:lnTo>
                  <a:lnTo>
                    <a:pt x="20" y="204"/>
                  </a:lnTo>
                  <a:lnTo>
                    <a:pt x="17" y="205"/>
                  </a:lnTo>
                  <a:lnTo>
                    <a:pt x="8" y="207"/>
                  </a:lnTo>
                  <a:lnTo>
                    <a:pt x="5" y="207"/>
                  </a:lnTo>
                  <a:lnTo>
                    <a:pt x="3" y="208"/>
                  </a:lnTo>
                  <a:lnTo>
                    <a:pt x="5" y="211"/>
                  </a:lnTo>
                  <a:lnTo>
                    <a:pt x="9" y="211"/>
                  </a:lnTo>
                  <a:lnTo>
                    <a:pt x="43" y="211"/>
                  </a:lnTo>
                  <a:lnTo>
                    <a:pt x="79" y="211"/>
                  </a:lnTo>
                  <a:lnTo>
                    <a:pt x="128" y="213"/>
                  </a:lnTo>
                  <a:lnTo>
                    <a:pt x="137" y="213"/>
                  </a:lnTo>
                  <a:lnTo>
                    <a:pt x="142" y="211"/>
                  </a:lnTo>
                  <a:lnTo>
                    <a:pt x="145" y="208"/>
                  </a:lnTo>
                  <a:lnTo>
                    <a:pt x="147" y="205"/>
                  </a:lnTo>
                  <a:lnTo>
                    <a:pt x="150" y="182"/>
                  </a:lnTo>
                  <a:lnTo>
                    <a:pt x="156" y="190"/>
                  </a:lnTo>
                  <a:lnTo>
                    <a:pt x="163" y="196"/>
                  </a:lnTo>
                  <a:lnTo>
                    <a:pt x="171" y="202"/>
                  </a:lnTo>
                  <a:lnTo>
                    <a:pt x="180" y="207"/>
                  </a:lnTo>
                  <a:lnTo>
                    <a:pt x="191" y="211"/>
                  </a:lnTo>
                  <a:lnTo>
                    <a:pt x="201" y="214"/>
                  </a:lnTo>
                  <a:lnTo>
                    <a:pt x="212" y="216"/>
                  </a:lnTo>
                  <a:lnTo>
                    <a:pt x="224" y="216"/>
                  </a:lnTo>
                  <a:lnTo>
                    <a:pt x="237" y="216"/>
                  </a:lnTo>
                  <a:lnTo>
                    <a:pt x="247" y="214"/>
                  </a:lnTo>
                  <a:lnTo>
                    <a:pt x="258" y="211"/>
                  </a:lnTo>
                  <a:lnTo>
                    <a:pt x="267" y="207"/>
                  </a:lnTo>
                  <a:lnTo>
                    <a:pt x="276" y="202"/>
                  </a:lnTo>
                  <a:lnTo>
                    <a:pt x="285" y="197"/>
                  </a:lnTo>
                  <a:lnTo>
                    <a:pt x="293" y="190"/>
                  </a:lnTo>
                  <a:lnTo>
                    <a:pt x="301" y="184"/>
                  </a:lnTo>
                  <a:lnTo>
                    <a:pt x="307" y="176"/>
                  </a:lnTo>
                  <a:lnTo>
                    <a:pt x="313" y="167"/>
                  </a:lnTo>
                  <a:lnTo>
                    <a:pt x="317" y="158"/>
                  </a:lnTo>
                  <a:lnTo>
                    <a:pt x="320" y="147"/>
                  </a:lnTo>
                  <a:lnTo>
                    <a:pt x="323" y="138"/>
                  </a:lnTo>
                  <a:lnTo>
                    <a:pt x="326" y="126"/>
                  </a:lnTo>
                  <a:lnTo>
                    <a:pt x="328" y="115"/>
                  </a:lnTo>
                  <a:lnTo>
                    <a:pt x="328" y="103"/>
                  </a:lnTo>
                  <a:lnTo>
                    <a:pt x="328" y="92"/>
                  </a:lnTo>
                  <a:lnTo>
                    <a:pt x="326" y="81"/>
                  </a:lnTo>
                  <a:lnTo>
                    <a:pt x="325" y="71"/>
                  </a:lnTo>
                  <a:lnTo>
                    <a:pt x="322" y="61"/>
                  </a:lnTo>
                  <a:lnTo>
                    <a:pt x="317" y="52"/>
                  </a:lnTo>
                  <a:lnTo>
                    <a:pt x="313" y="43"/>
                  </a:lnTo>
                  <a:lnTo>
                    <a:pt x="307" y="35"/>
                  </a:lnTo>
                  <a:lnTo>
                    <a:pt x="301" y="28"/>
                  </a:lnTo>
                  <a:lnTo>
                    <a:pt x="294" y="22"/>
                  </a:lnTo>
                  <a:lnTo>
                    <a:pt x="287" y="17"/>
                  </a:lnTo>
                  <a:lnTo>
                    <a:pt x="278" y="11"/>
                  </a:lnTo>
                  <a:lnTo>
                    <a:pt x="270" y="8"/>
                  </a:lnTo>
                  <a:lnTo>
                    <a:pt x="259" y="5"/>
                  </a:lnTo>
                  <a:lnTo>
                    <a:pt x="249" y="2"/>
                  </a:lnTo>
                  <a:lnTo>
                    <a:pt x="238" y="0"/>
                  </a:lnTo>
                  <a:lnTo>
                    <a:pt x="227" y="0"/>
                  </a:lnTo>
                  <a:close/>
                  <a:moveTo>
                    <a:pt x="235" y="202"/>
                  </a:moveTo>
                  <a:lnTo>
                    <a:pt x="235" y="202"/>
                  </a:lnTo>
                  <a:lnTo>
                    <a:pt x="226" y="200"/>
                  </a:lnTo>
                  <a:lnTo>
                    <a:pt x="218" y="199"/>
                  </a:lnTo>
                  <a:lnTo>
                    <a:pt x="211" y="197"/>
                  </a:lnTo>
                  <a:lnTo>
                    <a:pt x="204" y="193"/>
                  </a:lnTo>
                  <a:lnTo>
                    <a:pt x="197" y="190"/>
                  </a:lnTo>
                  <a:lnTo>
                    <a:pt x="191" y="184"/>
                  </a:lnTo>
                  <a:lnTo>
                    <a:pt x="182" y="171"/>
                  </a:lnTo>
                  <a:lnTo>
                    <a:pt x="172" y="156"/>
                  </a:lnTo>
                  <a:lnTo>
                    <a:pt x="166" y="139"/>
                  </a:lnTo>
                  <a:lnTo>
                    <a:pt x="163" y="121"/>
                  </a:lnTo>
                  <a:lnTo>
                    <a:pt x="162" y="100"/>
                  </a:lnTo>
                  <a:lnTo>
                    <a:pt x="163" y="77"/>
                  </a:lnTo>
                  <a:lnTo>
                    <a:pt x="166" y="58"/>
                  </a:lnTo>
                  <a:lnTo>
                    <a:pt x="172" y="43"/>
                  </a:lnTo>
                  <a:lnTo>
                    <a:pt x="180" y="32"/>
                  </a:lnTo>
                  <a:lnTo>
                    <a:pt x="189" y="23"/>
                  </a:lnTo>
                  <a:lnTo>
                    <a:pt x="200" y="19"/>
                  </a:lnTo>
                  <a:lnTo>
                    <a:pt x="209" y="16"/>
                  </a:lnTo>
                  <a:lnTo>
                    <a:pt x="220" y="14"/>
                  </a:lnTo>
                  <a:lnTo>
                    <a:pt x="235" y="16"/>
                  </a:lnTo>
                  <a:lnTo>
                    <a:pt x="247" y="22"/>
                  </a:lnTo>
                  <a:lnTo>
                    <a:pt x="259" y="29"/>
                  </a:lnTo>
                  <a:lnTo>
                    <a:pt x="270" y="41"/>
                  </a:lnTo>
                  <a:lnTo>
                    <a:pt x="278" y="55"/>
                  </a:lnTo>
                  <a:lnTo>
                    <a:pt x="284" y="72"/>
                  </a:lnTo>
                  <a:lnTo>
                    <a:pt x="288" y="92"/>
                  </a:lnTo>
                  <a:lnTo>
                    <a:pt x="290" y="113"/>
                  </a:lnTo>
                  <a:lnTo>
                    <a:pt x="290" y="127"/>
                  </a:lnTo>
                  <a:lnTo>
                    <a:pt x="288" y="139"/>
                  </a:lnTo>
                  <a:lnTo>
                    <a:pt x="285" y="150"/>
                  </a:lnTo>
                  <a:lnTo>
                    <a:pt x="284" y="161"/>
                  </a:lnTo>
                  <a:lnTo>
                    <a:pt x="281" y="168"/>
                  </a:lnTo>
                  <a:lnTo>
                    <a:pt x="276" y="176"/>
                  </a:lnTo>
                  <a:lnTo>
                    <a:pt x="269" y="187"/>
                  </a:lnTo>
                  <a:lnTo>
                    <a:pt x="259" y="194"/>
                  </a:lnTo>
                  <a:lnTo>
                    <a:pt x="250" y="199"/>
                  </a:lnTo>
                  <a:lnTo>
                    <a:pt x="241" y="200"/>
                  </a:lnTo>
                  <a:lnTo>
                    <a:pt x="235" y="20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4" name="Freeform 11">
              <a:extLst>
                <a:ext uri="{FF2B5EF4-FFF2-40B4-BE49-F238E27FC236}">
                  <a16:creationId xmlns:a16="http://schemas.microsoft.com/office/drawing/2014/main" id="{24D509DD-3515-46D4-88A9-915850A587D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164" y="4043"/>
              <a:ext cx="435" cy="108"/>
            </a:xfrm>
            <a:custGeom>
              <a:avLst/>
              <a:gdLst>
                <a:gd name="T0" fmla="*/ 53 w 869"/>
                <a:gd name="T1" fmla="*/ 11 h 216"/>
                <a:gd name="T2" fmla="*/ 52 w 869"/>
                <a:gd name="T3" fmla="*/ 1 h 216"/>
                <a:gd name="T4" fmla="*/ 43 w 869"/>
                <a:gd name="T5" fmla="*/ 7 h 216"/>
                <a:gd name="T6" fmla="*/ 39 w 869"/>
                <a:gd name="T7" fmla="*/ 3 h 216"/>
                <a:gd name="T8" fmla="*/ 43 w 869"/>
                <a:gd name="T9" fmla="*/ 1 h 216"/>
                <a:gd name="T10" fmla="*/ 44 w 869"/>
                <a:gd name="T11" fmla="*/ 3 h 216"/>
                <a:gd name="T12" fmla="*/ 45 w 869"/>
                <a:gd name="T13" fmla="*/ 1 h 216"/>
                <a:gd name="T14" fmla="*/ 40 w 869"/>
                <a:gd name="T15" fmla="*/ 1 h 216"/>
                <a:gd name="T16" fmla="*/ 38 w 869"/>
                <a:gd name="T17" fmla="*/ 5 h 216"/>
                <a:gd name="T18" fmla="*/ 42 w 869"/>
                <a:gd name="T19" fmla="*/ 9 h 216"/>
                <a:gd name="T20" fmla="*/ 43 w 869"/>
                <a:gd name="T21" fmla="*/ 12 h 216"/>
                <a:gd name="T22" fmla="*/ 39 w 869"/>
                <a:gd name="T23" fmla="*/ 13 h 216"/>
                <a:gd name="T24" fmla="*/ 38 w 869"/>
                <a:gd name="T25" fmla="*/ 10 h 216"/>
                <a:gd name="T26" fmla="*/ 37 w 869"/>
                <a:gd name="T27" fmla="*/ 11 h 216"/>
                <a:gd name="T28" fmla="*/ 35 w 869"/>
                <a:gd name="T29" fmla="*/ 13 h 216"/>
                <a:gd name="T30" fmla="*/ 32 w 869"/>
                <a:gd name="T31" fmla="*/ 9 h 216"/>
                <a:gd name="T32" fmla="*/ 36 w 869"/>
                <a:gd name="T33" fmla="*/ 8 h 216"/>
                <a:gd name="T34" fmla="*/ 36 w 869"/>
                <a:gd name="T35" fmla="*/ 9 h 216"/>
                <a:gd name="T36" fmla="*/ 37 w 869"/>
                <a:gd name="T37" fmla="*/ 6 h 216"/>
                <a:gd name="T38" fmla="*/ 32 w 869"/>
                <a:gd name="T39" fmla="*/ 6 h 216"/>
                <a:gd name="T40" fmla="*/ 35 w 869"/>
                <a:gd name="T41" fmla="*/ 2 h 216"/>
                <a:gd name="T42" fmla="*/ 36 w 869"/>
                <a:gd name="T43" fmla="*/ 3 h 216"/>
                <a:gd name="T44" fmla="*/ 37 w 869"/>
                <a:gd name="T45" fmla="*/ 1 h 216"/>
                <a:gd name="T46" fmla="*/ 36 w 869"/>
                <a:gd name="T47" fmla="*/ 1 h 216"/>
                <a:gd name="T48" fmla="*/ 28 w 869"/>
                <a:gd name="T49" fmla="*/ 1 h 216"/>
                <a:gd name="T50" fmla="*/ 19 w 869"/>
                <a:gd name="T51" fmla="*/ 1 h 216"/>
                <a:gd name="T52" fmla="*/ 17 w 869"/>
                <a:gd name="T53" fmla="*/ 1 h 216"/>
                <a:gd name="T54" fmla="*/ 15 w 869"/>
                <a:gd name="T55" fmla="*/ 1 h 216"/>
                <a:gd name="T56" fmla="*/ 16 w 869"/>
                <a:gd name="T57" fmla="*/ 9 h 216"/>
                <a:gd name="T58" fmla="*/ 7 w 869"/>
                <a:gd name="T59" fmla="*/ 11 h 216"/>
                <a:gd name="T60" fmla="*/ 6 w 869"/>
                <a:gd name="T61" fmla="*/ 13 h 216"/>
                <a:gd name="T62" fmla="*/ 4 w 869"/>
                <a:gd name="T63" fmla="*/ 11 h 216"/>
                <a:gd name="T64" fmla="*/ 5 w 869"/>
                <a:gd name="T65" fmla="*/ 1 h 216"/>
                <a:gd name="T66" fmla="*/ 5 w 869"/>
                <a:gd name="T67" fmla="*/ 1 h 216"/>
                <a:gd name="T68" fmla="*/ 1 w 869"/>
                <a:gd name="T69" fmla="*/ 1 h 216"/>
                <a:gd name="T70" fmla="*/ 2 w 869"/>
                <a:gd name="T71" fmla="*/ 6 h 216"/>
                <a:gd name="T72" fmla="*/ 1 w 869"/>
                <a:gd name="T73" fmla="*/ 13 h 216"/>
                <a:gd name="T74" fmla="*/ 1 w 869"/>
                <a:gd name="T75" fmla="*/ 14 h 216"/>
                <a:gd name="T76" fmla="*/ 10 w 869"/>
                <a:gd name="T77" fmla="*/ 14 h 216"/>
                <a:gd name="T78" fmla="*/ 9 w 869"/>
                <a:gd name="T79" fmla="*/ 13 h 216"/>
                <a:gd name="T80" fmla="*/ 16 w 869"/>
                <a:gd name="T81" fmla="*/ 13 h 216"/>
                <a:gd name="T82" fmla="*/ 17 w 869"/>
                <a:gd name="T83" fmla="*/ 2 h 216"/>
                <a:gd name="T84" fmla="*/ 18 w 869"/>
                <a:gd name="T85" fmla="*/ 1 h 216"/>
                <a:gd name="T86" fmla="*/ 19 w 869"/>
                <a:gd name="T87" fmla="*/ 3 h 216"/>
                <a:gd name="T88" fmla="*/ 22 w 869"/>
                <a:gd name="T89" fmla="*/ 9 h 216"/>
                <a:gd name="T90" fmla="*/ 21 w 869"/>
                <a:gd name="T91" fmla="*/ 13 h 216"/>
                <a:gd name="T92" fmla="*/ 23 w 869"/>
                <a:gd name="T93" fmla="*/ 14 h 216"/>
                <a:gd name="T94" fmla="*/ 25 w 869"/>
                <a:gd name="T95" fmla="*/ 13 h 216"/>
                <a:gd name="T96" fmla="*/ 24 w 869"/>
                <a:gd name="T97" fmla="*/ 2 h 216"/>
                <a:gd name="T98" fmla="*/ 28 w 869"/>
                <a:gd name="T99" fmla="*/ 3 h 216"/>
                <a:gd name="T100" fmla="*/ 29 w 869"/>
                <a:gd name="T101" fmla="*/ 1 h 216"/>
                <a:gd name="T102" fmla="*/ 30 w 869"/>
                <a:gd name="T103" fmla="*/ 11 h 216"/>
                <a:gd name="T104" fmla="*/ 28 w 869"/>
                <a:gd name="T105" fmla="*/ 13 h 216"/>
                <a:gd name="T106" fmla="*/ 31 w 869"/>
                <a:gd name="T107" fmla="*/ 14 h 216"/>
                <a:gd name="T108" fmla="*/ 37 w 869"/>
                <a:gd name="T109" fmla="*/ 13 h 216"/>
                <a:gd name="T110" fmla="*/ 41 w 869"/>
                <a:gd name="T111" fmla="*/ 14 h 216"/>
                <a:gd name="T112" fmla="*/ 45 w 869"/>
                <a:gd name="T113" fmla="*/ 14 h 216"/>
                <a:gd name="T114" fmla="*/ 44 w 869"/>
                <a:gd name="T115" fmla="*/ 13 h 216"/>
                <a:gd name="T116" fmla="*/ 51 w 869"/>
                <a:gd name="T117" fmla="*/ 10 h 216"/>
                <a:gd name="T118" fmla="*/ 50 w 869"/>
                <a:gd name="T119" fmla="*/ 14 h 216"/>
                <a:gd name="T120" fmla="*/ 55 w 869"/>
                <a:gd name="T121" fmla="*/ 14 h 216"/>
                <a:gd name="T122" fmla="*/ 48 w 869"/>
                <a:gd name="T123" fmla="*/ 9 h 216"/>
                <a:gd name="T124" fmla="*/ 50 w 869"/>
                <a:gd name="T125" fmla="*/ 9 h 21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869" h="216">
                  <a:moveTo>
                    <a:pt x="866" y="210"/>
                  </a:moveTo>
                  <a:lnTo>
                    <a:pt x="866" y="210"/>
                  </a:lnTo>
                  <a:lnTo>
                    <a:pt x="854" y="208"/>
                  </a:lnTo>
                  <a:lnTo>
                    <a:pt x="851" y="205"/>
                  </a:lnTo>
                  <a:lnTo>
                    <a:pt x="848" y="200"/>
                  </a:lnTo>
                  <a:lnTo>
                    <a:pt x="845" y="191"/>
                  </a:lnTo>
                  <a:lnTo>
                    <a:pt x="842" y="176"/>
                  </a:lnTo>
                  <a:lnTo>
                    <a:pt x="834" y="83"/>
                  </a:lnTo>
                  <a:lnTo>
                    <a:pt x="830" y="9"/>
                  </a:lnTo>
                  <a:lnTo>
                    <a:pt x="828" y="6"/>
                  </a:lnTo>
                  <a:lnTo>
                    <a:pt x="827" y="5"/>
                  </a:lnTo>
                  <a:lnTo>
                    <a:pt x="823" y="5"/>
                  </a:lnTo>
                  <a:lnTo>
                    <a:pt x="820" y="5"/>
                  </a:lnTo>
                  <a:lnTo>
                    <a:pt x="817" y="9"/>
                  </a:lnTo>
                  <a:lnTo>
                    <a:pt x="813" y="17"/>
                  </a:lnTo>
                  <a:lnTo>
                    <a:pt x="718" y="144"/>
                  </a:lnTo>
                  <a:lnTo>
                    <a:pt x="715" y="136"/>
                  </a:lnTo>
                  <a:lnTo>
                    <a:pt x="712" y="130"/>
                  </a:lnTo>
                  <a:lnTo>
                    <a:pt x="708" y="123"/>
                  </a:lnTo>
                  <a:lnTo>
                    <a:pt x="703" y="116"/>
                  </a:lnTo>
                  <a:lnTo>
                    <a:pt x="688" y="101"/>
                  </a:lnTo>
                  <a:lnTo>
                    <a:pt x="666" y="87"/>
                  </a:lnTo>
                  <a:lnTo>
                    <a:pt x="657" y="81"/>
                  </a:lnTo>
                  <a:lnTo>
                    <a:pt x="640" y="69"/>
                  </a:lnTo>
                  <a:lnTo>
                    <a:pt x="630" y="60"/>
                  </a:lnTo>
                  <a:lnTo>
                    <a:pt x="625" y="51"/>
                  </a:lnTo>
                  <a:lnTo>
                    <a:pt x="622" y="41"/>
                  </a:lnTo>
                  <a:lnTo>
                    <a:pt x="624" y="35"/>
                  </a:lnTo>
                  <a:lnTo>
                    <a:pt x="625" y="29"/>
                  </a:lnTo>
                  <a:lnTo>
                    <a:pt x="628" y="25"/>
                  </a:lnTo>
                  <a:lnTo>
                    <a:pt x="633" y="22"/>
                  </a:lnTo>
                  <a:lnTo>
                    <a:pt x="637" y="17"/>
                  </a:lnTo>
                  <a:lnTo>
                    <a:pt x="644" y="16"/>
                  </a:lnTo>
                  <a:lnTo>
                    <a:pt x="651" y="14"/>
                  </a:lnTo>
                  <a:lnTo>
                    <a:pt x="659" y="12"/>
                  </a:lnTo>
                  <a:lnTo>
                    <a:pt x="673" y="14"/>
                  </a:lnTo>
                  <a:lnTo>
                    <a:pt x="683" y="17"/>
                  </a:lnTo>
                  <a:lnTo>
                    <a:pt x="689" y="22"/>
                  </a:lnTo>
                  <a:lnTo>
                    <a:pt x="694" y="26"/>
                  </a:lnTo>
                  <a:lnTo>
                    <a:pt x="698" y="32"/>
                  </a:lnTo>
                  <a:lnTo>
                    <a:pt x="701" y="37"/>
                  </a:lnTo>
                  <a:lnTo>
                    <a:pt x="703" y="45"/>
                  </a:lnTo>
                  <a:lnTo>
                    <a:pt x="703" y="48"/>
                  </a:lnTo>
                  <a:lnTo>
                    <a:pt x="706" y="49"/>
                  </a:lnTo>
                  <a:lnTo>
                    <a:pt x="708" y="49"/>
                  </a:lnTo>
                  <a:lnTo>
                    <a:pt x="709" y="48"/>
                  </a:lnTo>
                  <a:lnTo>
                    <a:pt x="709" y="41"/>
                  </a:lnTo>
                  <a:lnTo>
                    <a:pt x="709" y="19"/>
                  </a:lnTo>
                  <a:lnTo>
                    <a:pt x="709" y="8"/>
                  </a:lnTo>
                  <a:lnTo>
                    <a:pt x="709" y="6"/>
                  </a:lnTo>
                  <a:lnTo>
                    <a:pt x="705" y="5"/>
                  </a:lnTo>
                  <a:lnTo>
                    <a:pt x="689" y="2"/>
                  </a:lnTo>
                  <a:lnTo>
                    <a:pt x="677" y="0"/>
                  </a:lnTo>
                  <a:lnTo>
                    <a:pt x="663" y="0"/>
                  </a:lnTo>
                  <a:lnTo>
                    <a:pt x="648" y="2"/>
                  </a:lnTo>
                  <a:lnTo>
                    <a:pt x="633" y="5"/>
                  </a:lnTo>
                  <a:lnTo>
                    <a:pt x="621" y="9"/>
                  </a:lnTo>
                  <a:lnTo>
                    <a:pt x="612" y="16"/>
                  </a:lnTo>
                  <a:lnTo>
                    <a:pt x="602" y="23"/>
                  </a:lnTo>
                  <a:lnTo>
                    <a:pt x="596" y="31"/>
                  </a:lnTo>
                  <a:lnTo>
                    <a:pt x="593" y="41"/>
                  </a:lnTo>
                  <a:lnTo>
                    <a:pt x="592" y="52"/>
                  </a:lnTo>
                  <a:lnTo>
                    <a:pt x="593" y="60"/>
                  </a:lnTo>
                  <a:lnTo>
                    <a:pt x="595" y="69"/>
                  </a:lnTo>
                  <a:lnTo>
                    <a:pt x="598" y="77"/>
                  </a:lnTo>
                  <a:lnTo>
                    <a:pt x="604" y="84"/>
                  </a:lnTo>
                  <a:lnTo>
                    <a:pt x="610" y="92"/>
                  </a:lnTo>
                  <a:lnTo>
                    <a:pt x="618" y="101"/>
                  </a:lnTo>
                  <a:lnTo>
                    <a:pt x="628" y="109"/>
                  </a:lnTo>
                  <a:lnTo>
                    <a:pt x="640" y="118"/>
                  </a:lnTo>
                  <a:lnTo>
                    <a:pt x="656" y="127"/>
                  </a:lnTo>
                  <a:lnTo>
                    <a:pt x="671" y="139"/>
                  </a:lnTo>
                  <a:lnTo>
                    <a:pt x="677" y="145"/>
                  </a:lnTo>
                  <a:lnTo>
                    <a:pt x="682" y="152"/>
                  </a:lnTo>
                  <a:lnTo>
                    <a:pt x="685" y="156"/>
                  </a:lnTo>
                  <a:lnTo>
                    <a:pt x="686" y="161"/>
                  </a:lnTo>
                  <a:lnTo>
                    <a:pt x="688" y="171"/>
                  </a:lnTo>
                  <a:lnTo>
                    <a:pt x="686" y="178"/>
                  </a:lnTo>
                  <a:lnTo>
                    <a:pt x="685" y="182"/>
                  </a:lnTo>
                  <a:lnTo>
                    <a:pt x="682" y="188"/>
                  </a:lnTo>
                  <a:lnTo>
                    <a:pt x="677" y="193"/>
                  </a:lnTo>
                  <a:lnTo>
                    <a:pt x="673" y="197"/>
                  </a:lnTo>
                  <a:lnTo>
                    <a:pt x="665" y="200"/>
                  </a:lnTo>
                  <a:lnTo>
                    <a:pt x="656" y="202"/>
                  </a:lnTo>
                  <a:lnTo>
                    <a:pt x="647" y="204"/>
                  </a:lnTo>
                  <a:lnTo>
                    <a:pt x="631" y="202"/>
                  </a:lnTo>
                  <a:lnTo>
                    <a:pt x="625" y="199"/>
                  </a:lnTo>
                  <a:lnTo>
                    <a:pt x="619" y="197"/>
                  </a:lnTo>
                  <a:lnTo>
                    <a:pt x="613" y="193"/>
                  </a:lnTo>
                  <a:lnTo>
                    <a:pt x="608" y="188"/>
                  </a:lnTo>
                  <a:lnTo>
                    <a:pt x="604" y="182"/>
                  </a:lnTo>
                  <a:lnTo>
                    <a:pt x="601" y="175"/>
                  </a:lnTo>
                  <a:lnTo>
                    <a:pt x="598" y="168"/>
                  </a:lnTo>
                  <a:lnTo>
                    <a:pt x="598" y="161"/>
                  </a:lnTo>
                  <a:lnTo>
                    <a:pt x="596" y="158"/>
                  </a:lnTo>
                  <a:lnTo>
                    <a:pt x="595" y="156"/>
                  </a:lnTo>
                  <a:lnTo>
                    <a:pt x="593" y="156"/>
                  </a:lnTo>
                  <a:lnTo>
                    <a:pt x="592" y="158"/>
                  </a:lnTo>
                  <a:lnTo>
                    <a:pt x="592" y="159"/>
                  </a:lnTo>
                  <a:lnTo>
                    <a:pt x="590" y="164"/>
                  </a:lnTo>
                  <a:lnTo>
                    <a:pt x="589" y="175"/>
                  </a:lnTo>
                  <a:lnTo>
                    <a:pt x="587" y="182"/>
                  </a:lnTo>
                  <a:lnTo>
                    <a:pt x="584" y="188"/>
                  </a:lnTo>
                  <a:lnTo>
                    <a:pt x="581" y="191"/>
                  </a:lnTo>
                  <a:lnTo>
                    <a:pt x="576" y="194"/>
                  </a:lnTo>
                  <a:lnTo>
                    <a:pt x="570" y="196"/>
                  </a:lnTo>
                  <a:lnTo>
                    <a:pt x="564" y="197"/>
                  </a:lnTo>
                  <a:lnTo>
                    <a:pt x="551" y="197"/>
                  </a:lnTo>
                  <a:lnTo>
                    <a:pt x="531" y="197"/>
                  </a:lnTo>
                  <a:lnTo>
                    <a:pt x="523" y="196"/>
                  </a:lnTo>
                  <a:lnTo>
                    <a:pt x="515" y="194"/>
                  </a:lnTo>
                  <a:lnTo>
                    <a:pt x="511" y="191"/>
                  </a:lnTo>
                  <a:lnTo>
                    <a:pt x="506" y="187"/>
                  </a:lnTo>
                  <a:lnTo>
                    <a:pt x="503" y="182"/>
                  </a:lnTo>
                  <a:lnTo>
                    <a:pt x="502" y="175"/>
                  </a:lnTo>
                  <a:lnTo>
                    <a:pt x="502" y="133"/>
                  </a:lnTo>
                  <a:lnTo>
                    <a:pt x="502" y="110"/>
                  </a:lnTo>
                  <a:lnTo>
                    <a:pt x="502" y="109"/>
                  </a:lnTo>
                  <a:lnTo>
                    <a:pt x="503" y="109"/>
                  </a:lnTo>
                  <a:lnTo>
                    <a:pt x="554" y="109"/>
                  </a:lnTo>
                  <a:lnTo>
                    <a:pt x="561" y="110"/>
                  </a:lnTo>
                  <a:lnTo>
                    <a:pt x="566" y="113"/>
                  </a:lnTo>
                  <a:lnTo>
                    <a:pt x="567" y="116"/>
                  </a:lnTo>
                  <a:lnTo>
                    <a:pt x="570" y="119"/>
                  </a:lnTo>
                  <a:lnTo>
                    <a:pt x="570" y="130"/>
                  </a:lnTo>
                  <a:lnTo>
                    <a:pt x="572" y="132"/>
                  </a:lnTo>
                  <a:lnTo>
                    <a:pt x="573" y="132"/>
                  </a:lnTo>
                  <a:lnTo>
                    <a:pt x="575" y="132"/>
                  </a:lnTo>
                  <a:lnTo>
                    <a:pt x="575" y="130"/>
                  </a:lnTo>
                  <a:lnTo>
                    <a:pt x="575" y="127"/>
                  </a:lnTo>
                  <a:lnTo>
                    <a:pt x="576" y="109"/>
                  </a:lnTo>
                  <a:lnTo>
                    <a:pt x="578" y="93"/>
                  </a:lnTo>
                  <a:lnTo>
                    <a:pt x="579" y="89"/>
                  </a:lnTo>
                  <a:lnTo>
                    <a:pt x="578" y="87"/>
                  </a:lnTo>
                  <a:lnTo>
                    <a:pt x="576" y="86"/>
                  </a:lnTo>
                  <a:lnTo>
                    <a:pt x="575" y="87"/>
                  </a:lnTo>
                  <a:lnTo>
                    <a:pt x="572" y="90"/>
                  </a:lnTo>
                  <a:lnTo>
                    <a:pt x="567" y="92"/>
                  </a:lnTo>
                  <a:lnTo>
                    <a:pt x="560" y="93"/>
                  </a:lnTo>
                  <a:lnTo>
                    <a:pt x="503" y="95"/>
                  </a:lnTo>
                  <a:lnTo>
                    <a:pt x="502" y="93"/>
                  </a:lnTo>
                  <a:lnTo>
                    <a:pt x="502" y="92"/>
                  </a:lnTo>
                  <a:lnTo>
                    <a:pt x="502" y="22"/>
                  </a:lnTo>
                  <a:lnTo>
                    <a:pt x="502" y="20"/>
                  </a:lnTo>
                  <a:lnTo>
                    <a:pt x="503" y="20"/>
                  </a:lnTo>
                  <a:lnTo>
                    <a:pt x="555" y="20"/>
                  </a:lnTo>
                  <a:lnTo>
                    <a:pt x="563" y="22"/>
                  </a:lnTo>
                  <a:lnTo>
                    <a:pt x="569" y="25"/>
                  </a:lnTo>
                  <a:lnTo>
                    <a:pt x="572" y="26"/>
                  </a:lnTo>
                  <a:lnTo>
                    <a:pt x="573" y="31"/>
                  </a:lnTo>
                  <a:lnTo>
                    <a:pt x="575" y="35"/>
                  </a:lnTo>
                  <a:lnTo>
                    <a:pt x="575" y="40"/>
                  </a:lnTo>
                  <a:lnTo>
                    <a:pt x="575" y="43"/>
                  </a:lnTo>
                  <a:lnTo>
                    <a:pt x="576" y="45"/>
                  </a:lnTo>
                  <a:lnTo>
                    <a:pt x="579" y="43"/>
                  </a:lnTo>
                  <a:lnTo>
                    <a:pt x="579" y="41"/>
                  </a:lnTo>
                  <a:lnTo>
                    <a:pt x="581" y="23"/>
                  </a:lnTo>
                  <a:lnTo>
                    <a:pt x="583" y="9"/>
                  </a:lnTo>
                  <a:lnTo>
                    <a:pt x="583" y="5"/>
                  </a:lnTo>
                  <a:lnTo>
                    <a:pt x="583" y="3"/>
                  </a:lnTo>
                  <a:lnTo>
                    <a:pt x="581" y="3"/>
                  </a:lnTo>
                  <a:lnTo>
                    <a:pt x="578" y="3"/>
                  </a:lnTo>
                  <a:lnTo>
                    <a:pt x="566" y="5"/>
                  </a:lnTo>
                  <a:lnTo>
                    <a:pt x="485" y="6"/>
                  </a:lnTo>
                  <a:lnTo>
                    <a:pt x="468" y="5"/>
                  </a:lnTo>
                  <a:lnTo>
                    <a:pt x="450" y="5"/>
                  </a:lnTo>
                  <a:lnTo>
                    <a:pt x="450" y="3"/>
                  </a:lnTo>
                  <a:lnTo>
                    <a:pt x="448" y="3"/>
                  </a:lnTo>
                  <a:lnTo>
                    <a:pt x="441" y="5"/>
                  </a:lnTo>
                  <a:lnTo>
                    <a:pt x="433" y="5"/>
                  </a:lnTo>
                  <a:lnTo>
                    <a:pt x="422" y="6"/>
                  </a:lnTo>
                  <a:lnTo>
                    <a:pt x="329" y="6"/>
                  </a:lnTo>
                  <a:lnTo>
                    <a:pt x="303" y="5"/>
                  </a:lnTo>
                  <a:lnTo>
                    <a:pt x="296" y="3"/>
                  </a:lnTo>
                  <a:lnTo>
                    <a:pt x="291" y="2"/>
                  </a:lnTo>
                  <a:lnTo>
                    <a:pt x="290" y="3"/>
                  </a:lnTo>
                  <a:lnTo>
                    <a:pt x="288" y="5"/>
                  </a:lnTo>
                  <a:lnTo>
                    <a:pt x="285" y="5"/>
                  </a:lnTo>
                  <a:lnTo>
                    <a:pt x="274" y="6"/>
                  </a:lnTo>
                  <a:lnTo>
                    <a:pt x="261" y="6"/>
                  </a:lnTo>
                  <a:lnTo>
                    <a:pt x="233" y="5"/>
                  </a:lnTo>
                  <a:lnTo>
                    <a:pt x="229" y="6"/>
                  </a:lnTo>
                  <a:lnTo>
                    <a:pt x="227" y="6"/>
                  </a:lnTo>
                  <a:lnTo>
                    <a:pt x="226" y="8"/>
                  </a:lnTo>
                  <a:lnTo>
                    <a:pt x="227" y="9"/>
                  </a:lnTo>
                  <a:lnTo>
                    <a:pt x="230" y="11"/>
                  </a:lnTo>
                  <a:lnTo>
                    <a:pt x="236" y="11"/>
                  </a:lnTo>
                  <a:lnTo>
                    <a:pt x="242" y="12"/>
                  </a:lnTo>
                  <a:lnTo>
                    <a:pt x="247" y="14"/>
                  </a:lnTo>
                  <a:lnTo>
                    <a:pt x="249" y="19"/>
                  </a:lnTo>
                  <a:lnTo>
                    <a:pt x="250" y="23"/>
                  </a:lnTo>
                  <a:lnTo>
                    <a:pt x="252" y="32"/>
                  </a:lnTo>
                  <a:lnTo>
                    <a:pt x="252" y="142"/>
                  </a:lnTo>
                  <a:lnTo>
                    <a:pt x="188" y="71"/>
                  </a:lnTo>
                  <a:lnTo>
                    <a:pt x="125" y="2"/>
                  </a:lnTo>
                  <a:lnTo>
                    <a:pt x="122" y="0"/>
                  </a:lnTo>
                  <a:lnTo>
                    <a:pt x="119" y="0"/>
                  </a:lnTo>
                  <a:lnTo>
                    <a:pt x="117" y="3"/>
                  </a:lnTo>
                  <a:lnTo>
                    <a:pt x="116" y="6"/>
                  </a:lnTo>
                  <a:lnTo>
                    <a:pt x="113" y="77"/>
                  </a:lnTo>
                  <a:lnTo>
                    <a:pt x="110" y="171"/>
                  </a:lnTo>
                  <a:lnTo>
                    <a:pt x="110" y="185"/>
                  </a:lnTo>
                  <a:lnTo>
                    <a:pt x="107" y="194"/>
                  </a:lnTo>
                  <a:lnTo>
                    <a:pt x="104" y="200"/>
                  </a:lnTo>
                  <a:lnTo>
                    <a:pt x="99" y="204"/>
                  </a:lnTo>
                  <a:lnTo>
                    <a:pt x="93" y="205"/>
                  </a:lnTo>
                  <a:lnTo>
                    <a:pt x="88" y="207"/>
                  </a:lnTo>
                  <a:lnTo>
                    <a:pt x="81" y="207"/>
                  </a:lnTo>
                  <a:lnTo>
                    <a:pt x="70" y="205"/>
                  </a:lnTo>
                  <a:lnTo>
                    <a:pt x="66" y="204"/>
                  </a:lnTo>
                  <a:lnTo>
                    <a:pt x="63" y="200"/>
                  </a:lnTo>
                  <a:lnTo>
                    <a:pt x="59" y="196"/>
                  </a:lnTo>
                  <a:lnTo>
                    <a:pt x="58" y="191"/>
                  </a:lnTo>
                  <a:lnTo>
                    <a:pt x="58" y="167"/>
                  </a:lnTo>
                  <a:lnTo>
                    <a:pt x="56" y="132"/>
                  </a:lnTo>
                  <a:lnTo>
                    <a:pt x="56" y="84"/>
                  </a:lnTo>
                  <a:lnTo>
                    <a:pt x="58" y="26"/>
                  </a:lnTo>
                  <a:lnTo>
                    <a:pt x="58" y="20"/>
                  </a:lnTo>
                  <a:lnTo>
                    <a:pt x="59" y="16"/>
                  </a:lnTo>
                  <a:lnTo>
                    <a:pt x="63" y="12"/>
                  </a:lnTo>
                  <a:lnTo>
                    <a:pt x="67" y="11"/>
                  </a:lnTo>
                  <a:lnTo>
                    <a:pt x="76" y="11"/>
                  </a:lnTo>
                  <a:lnTo>
                    <a:pt x="79" y="9"/>
                  </a:lnTo>
                  <a:lnTo>
                    <a:pt x="81" y="8"/>
                  </a:lnTo>
                  <a:lnTo>
                    <a:pt x="79" y="6"/>
                  </a:lnTo>
                  <a:lnTo>
                    <a:pt x="75" y="5"/>
                  </a:lnTo>
                  <a:lnTo>
                    <a:pt x="41" y="6"/>
                  </a:lnTo>
                  <a:lnTo>
                    <a:pt x="6" y="5"/>
                  </a:lnTo>
                  <a:lnTo>
                    <a:pt x="2" y="6"/>
                  </a:lnTo>
                  <a:lnTo>
                    <a:pt x="0" y="8"/>
                  </a:lnTo>
                  <a:lnTo>
                    <a:pt x="2" y="9"/>
                  </a:lnTo>
                  <a:lnTo>
                    <a:pt x="5" y="11"/>
                  </a:lnTo>
                  <a:lnTo>
                    <a:pt x="14" y="11"/>
                  </a:lnTo>
                  <a:lnTo>
                    <a:pt x="18" y="12"/>
                  </a:lnTo>
                  <a:lnTo>
                    <a:pt x="21" y="16"/>
                  </a:lnTo>
                  <a:lnTo>
                    <a:pt x="23" y="20"/>
                  </a:lnTo>
                  <a:lnTo>
                    <a:pt x="23" y="26"/>
                  </a:lnTo>
                  <a:lnTo>
                    <a:pt x="24" y="84"/>
                  </a:lnTo>
                  <a:lnTo>
                    <a:pt x="24" y="132"/>
                  </a:lnTo>
                  <a:lnTo>
                    <a:pt x="23" y="167"/>
                  </a:lnTo>
                  <a:lnTo>
                    <a:pt x="23" y="191"/>
                  </a:lnTo>
                  <a:lnTo>
                    <a:pt x="21" y="196"/>
                  </a:lnTo>
                  <a:lnTo>
                    <a:pt x="20" y="200"/>
                  </a:lnTo>
                  <a:lnTo>
                    <a:pt x="18" y="204"/>
                  </a:lnTo>
                  <a:lnTo>
                    <a:pt x="15" y="205"/>
                  </a:lnTo>
                  <a:lnTo>
                    <a:pt x="5" y="207"/>
                  </a:lnTo>
                  <a:lnTo>
                    <a:pt x="2" y="207"/>
                  </a:lnTo>
                  <a:lnTo>
                    <a:pt x="0" y="208"/>
                  </a:lnTo>
                  <a:lnTo>
                    <a:pt x="2" y="210"/>
                  </a:lnTo>
                  <a:lnTo>
                    <a:pt x="6" y="211"/>
                  </a:lnTo>
                  <a:lnTo>
                    <a:pt x="40" y="210"/>
                  </a:lnTo>
                  <a:lnTo>
                    <a:pt x="88" y="211"/>
                  </a:lnTo>
                  <a:lnTo>
                    <a:pt x="119" y="211"/>
                  </a:lnTo>
                  <a:lnTo>
                    <a:pt x="152" y="211"/>
                  </a:lnTo>
                  <a:lnTo>
                    <a:pt x="157" y="211"/>
                  </a:lnTo>
                  <a:lnTo>
                    <a:pt x="159" y="210"/>
                  </a:lnTo>
                  <a:lnTo>
                    <a:pt x="159" y="208"/>
                  </a:lnTo>
                  <a:lnTo>
                    <a:pt x="159" y="207"/>
                  </a:lnTo>
                  <a:lnTo>
                    <a:pt x="154" y="207"/>
                  </a:lnTo>
                  <a:lnTo>
                    <a:pt x="148" y="207"/>
                  </a:lnTo>
                  <a:lnTo>
                    <a:pt x="140" y="205"/>
                  </a:lnTo>
                  <a:lnTo>
                    <a:pt x="137" y="202"/>
                  </a:lnTo>
                  <a:lnTo>
                    <a:pt x="134" y="197"/>
                  </a:lnTo>
                  <a:lnTo>
                    <a:pt x="133" y="188"/>
                  </a:lnTo>
                  <a:lnTo>
                    <a:pt x="131" y="175"/>
                  </a:lnTo>
                  <a:lnTo>
                    <a:pt x="130" y="121"/>
                  </a:lnTo>
                  <a:lnTo>
                    <a:pt x="130" y="67"/>
                  </a:lnTo>
                  <a:lnTo>
                    <a:pt x="256" y="208"/>
                  </a:lnTo>
                  <a:lnTo>
                    <a:pt x="261" y="211"/>
                  </a:lnTo>
                  <a:lnTo>
                    <a:pt x="265" y="214"/>
                  </a:lnTo>
                  <a:lnTo>
                    <a:pt x="267" y="213"/>
                  </a:lnTo>
                  <a:lnTo>
                    <a:pt x="267" y="211"/>
                  </a:lnTo>
                  <a:lnTo>
                    <a:pt x="268" y="205"/>
                  </a:lnTo>
                  <a:lnTo>
                    <a:pt x="270" y="34"/>
                  </a:lnTo>
                  <a:lnTo>
                    <a:pt x="271" y="28"/>
                  </a:lnTo>
                  <a:lnTo>
                    <a:pt x="271" y="22"/>
                  </a:lnTo>
                  <a:lnTo>
                    <a:pt x="273" y="17"/>
                  </a:lnTo>
                  <a:lnTo>
                    <a:pt x="276" y="14"/>
                  </a:lnTo>
                  <a:lnTo>
                    <a:pt x="279" y="12"/>
                  </a:lnTo>
                  <a:lnTo>
                    <a:pt x="284" y="11"/>
                  </a:lnTo>
                  <a:lnTo>
                    <a:pt x="288" y="11"/>
                  </a:lnTo>
                  <a:lnTo>
                    <a:pt x="288" y="37"/>
                  </a:lnTo>
                  <a:lnTo>
                    <a:pt x="288" y="41"/>
                  </a:lnTo>
                  <a:lnTo>
                    <a:pt x="290" y="41"/>
                  </a:lnTo>
                  <a:lnTo>
                    <a:pt x="293" y="41"/>
                  </a:lnTo>
                  <a:lnTo>
                    <a:pt x="293" y="38"/>
                  </a:lnTo>
                  <a:lnTo>
                    <a:pt x="294" y="34"/>
                  </a:lnTo>
                  <a:lnTo>
                    <a:pt x="297" y="29"/>
                  </a:lnTo>
                  <a:lnTo>
                    <a:pt x="302" y="25"/>
                  </a:lnTo>
                  <a:lnTo>
                    <a:pt x="307" y="23"/>
                  </a:lnTo>
                  <a:lnTo>
                    <a:pt x="314" y="22"/>
                  </a:lnTo>
                  <a:lnTo>
                    <a:pt x="323" y="22"/>
                  </a:lnTo>
                  <a:lnTo>
                    <a:pt x="351" y="20"/>
                  </a:lnTo>
                  <a:lnTo>
                    <a:pt x="351" y="132"/>
                  </a:lnTo>
                  <a:lnTo>
                    <a:pt x="351" y="167"/>
                  </a:lnTo>
                  <a:lnTo>
                    <a:pt x="349" y="190"/>
                  </a:lnTo>
                  <a:lnTo>
                    <a:pt x="349" y="196"/>
                  </a:lnTo>
                  <a:lnTo>
                    <a:pt x="346" y="200"/>
                  </a:lnTo>
                  <a:lnTo>
                    <a:pt x="345" y="204"/>
                  </a:lnTo>
                  <a:lnTo>
                    <a:pt x="340" y="205"/>
                  </a:lnTo>
                  <a:lnTo>
                    <a:pt x="325" y="207"/>
                  </a:lnTo>
                  <a:lnTo>
                    <a:pt x="322" y="207"/>
                  </a:lnTo>
                  <a:lnTo>
                    <a:pt x="320" y="208"/>
                  </a:lnTo>
                  <a:lnTo>
                    <a:pt x="322" y="211"/>
                  </a:lnTo>
                  <a:lnTo>
                    <a:pt x="326" y="211"/>
                  </a:lnTo>
                  <a:lnTo>
                    <a:pt x="368" y="210"/>
                  </a:lnTo>
                  <a:lnTo>
                    <a:pt x="410" y="211"/>
                  </a:lnTo>
                  <a:lnTo>
                    <a:pt x="413" y="211"/>
                  </a:lnTo>
                  <a:lnTo>
                    <a:pt x="415" y="208"/>
                  </a:lnTo>
                  <a:lnTo>
                    <a:pt x="415" y="207"/>
                  </a:lnTo>
                  <a:lnTo>
                    <a:pt x="410" y="207"/>
                  </a:lnTo>
                  <a:lnTo>
                    <a:pt x="396" y="205"/>
                  </a:lnTo>
                  <a:lnTo>
                    <a:pt x="392" y="204"/>
                  </a:lnTo>
                  <a:lnTo>
                    <a:pt x="389" y="200"/>
                  </a:lnTo>
                  <a:lnTo>
                    <a:pt x="387" y="196"/>
                  </a:lnTo>
                  <a:lnTo>
                    <a:pt x="386" y="190"/>
                  </a:lnTo>
                  <a:lnTo>
                    <a:pt x="386" y="167"/>
                  </a:lnTo>
                  <a:lnTo>
                    <a:pt x="384" y="132"/>
                  </a:lnTo>
                  <a:lnTo>
                    <a:pt x="384" y="20"/>
                  </a:lnTo>
                  <a:lnTo>
                    <a:pt x="412" y="22"/>
                  </a:lnTo>
                  <a:lnTo>
                    <a:pt x="427" y="23"/>
                  </a:lnTo>
                  <a:lnTo>
                    <a:pt x="438" y="26"/>
                  </a:lnTo>
                  <a:lnTo>
                    <a:pt x="442" y="31"/>
                  </a:lnTo>
                  <a:lnTo>
                    <a:pt x="445" y="37"/>
                  </a:lnTo>
                  <a:lnTo>
                    <a:pt x="445" y="40"/>
                  </a:lnTo>
                  <a:lnTo>
                    <a:pt x="445" y="43"/>
                  </a:lnTo>
                  <a:lnTo>
                    <a:pt x="448" y="45"/>
                  </a:lnTo>
                  <a:lnTo>
                    <a:pt x="450" y="43"/>
                  </a:lnTo>
                  <a:lnTo>
                    <a:pt x="450" y="40"/>
                  </a:lnTo>
                  <a:lnTo>
                    <a:pt x="450" y="9"/>
                  </a:lnTo>
                  <a:lnTo>
                    <a:pt x="456" y="11"/>
                  </a:lnTo>
                  <a:lnTo>
                    <a:pt x="461" y="12"/>
                  </a:lnTo>
                  <a:lnTo>
                    <a:pt x="464" y="16"/>
                  </a:lnTo>
                  <a:lnTo>
                    <a:pt x="467" y="20"/>
                  </a:lnTo>
                  <a:lnTo>
                    <a:pt x="467" y="26"/>
                  </a:lnTo>
                  <a:lnTo>
                    <a:pt x="468" y="84"/>
                  </a:lnTo>
                  <a:lnTo>
                    <a:pt x="468" y="133"/>
                  </a:lnTo>
                  <a:lnTo>
                    <a:pt x="467" y="167"/>
                  </a:lnTo>
                  <a:lnTo>
                    <a:pt x="467" y="191"/>
                  </a:lnTo>
                  <a:lnTo>
                    <a:pt x="464" y="200"/>
                  </a:lnTo>
                  <a:lnTo>
                    <a:pt x="462" y="204"/>
                  </a:lnTo>
                  <a:lnTo>
                    <a:pt x="459" y="207"/>
                  </a:lnTo>
                  <a:lnTo>
                    <a:pt x="448" y="207"/>
                  </a:lnTo>
                  <a:lnTo>
                    <a:pt x="445" y="208"/>
                  </a:lnTo>
                  <a:lnTo>
                    <a:pt x="444" y="210"/>
                  </a:lnTo>
                  <a:lnTo>
                    <a:pt x="445" y="211"/>
                  </a:lnTo>
                  <a:lnTo>
                    <a:pt x="450" y="213"/>
                  </a:lnTo>
                  <a:lnTo>
                    <a:pt x="468" y="211"/>
                  </a:lnTo>
                  <a:lnTo>
                    <a:pt x="483" y="211"/>
                  </a:lnTo>
                  <a:lnTo>
                    <a:pt x="512" y="213"/>
                  </a:lnTo>
                  <a:lnTo>
                    <a:pt x="575" y="213"/>
                  </a:lnTo>
                  <a:lnTo>
                    <a:pt x="583" y="213"/>
                  </a:lnTo>
                  <a:lnTo>
                    <a:pt x="586" y="211"/>
                  </a:lnTo>
                  <a:lnTo>
                    <a:pt x="589" y="210"/>
                  </a:lnTo>
                  <a:lnTo>
                    <a:pt x="590" y="205"/>
                  </a:lnTo>
                  <a:lnTo>
                    <a:pt x="592" y="207"/>
                  </a:lnTo>
                  <a:lnTo>
                    <a:pt x="596" y="210"/>
                  </a:lnTo>
                  <a:lnTo>
                    <a:pt x="607" y="213"/>
                  </a:lnTo>
                  <a:lnTo>
                    <a:pt x="618" y="214"/>
                  </a:lnTo>
                  <a:lnTo>
                    <a:pt x="630" y="216"/>
                  </a:lnTo>
                  <a:lnTo>
                    <a:pt x="642" y="216"/>
                  </a:lnTo>
                  <a:lnTo>
                    <a:pt x="660" y="216"/>
                  </a:lnTo>
                  <a:lnTo>
                    <a:pt x="680" y="214"/>
                  </a:lnTo>
                  <a:lnTo>
                    <a:pt x="709" y="214"/>
                  </a:lnTo>
                  <a:lnTo>
                    <a:pt x="712" y="214"/>
                  </a:lnTo>
                  <a:lnTo>
                    <a:pt x="714" y="214"/>
                  </a:lnTo>
                  <a:lnTo>
                    <a:pt x="714" y="213"/>
                  </a:lnTo>
                  <a:lnTo>
                    <a:pt x="714" y="211"/>
                  </a:lnTo>
                  <a:lnTo>
                    <a:pt x="711" y="211"/>
                  </a:lnTo>
                  <a:lnTo>
                    <a:pt x="706" y="211"/>
                  </a:lnTo>
                  <a:lnTo>
                    <a:pt x="701" y="210"/>
                  </a:lnTo>
                  <a:lnTo>
                    <a:pt x="700" y="208"/>
                  </a:lnTo>
                  <a:lnTo>
                    <a:pt x="700" y="205"/>
                  </a:lnTo>
                  <a:lnTo>
                    <a:pt x="703" y="202"/>
                  </a:lnTo>
                  <a:lnTo>
                    <a:pt x="741" y="147"/>
                  </a:lnTo>
                  <a:lnTo>
                    <a:pt x="743" y="145"/>
                  </a:lnTo>
                  <a:lnTo>
                    <a:pt x="744" y="145"/>
                  </a:lnTo>
                  <a:lnTo>
                    <a:pt x="799" y="144"/>
                  </a:lnTo>
                  <a:lnTo>
                    <a:pt x="801" y="145"/>
                  </a:lnTo>
                  <a:lnTo>
                    <a:pt x="801" y="147"/>
                  </a:lnTo>
                  <a:lnTo>
                    <a:pt x="802" y="204"/>
                  </a:lnTo>
                  <a:lnTo>
                    <a:pt x="802" y="205"/>
                  </a:lnTo>
                  <a:lnTo>
                    <a:pt x="801" y="207"/>
                  </a:lnTo>
                  <a:lnTo>
                    <a:pt x="798" y="210"/>
                  </a:lnTo>
                  <a:lnTo>
                    <a:pt x="795" y="210"/>
                  </a:lnTo>
                  <a:lnTo>
                    <a:pt x="793" y="213"/>
                  </a:lnTo>
                  <a:lnTo>
                    <a:pt x="795" y="214"/>
                  </a:lnTo>
                  <a:lnTo>
                    <a:pt x="796" y="214"/>
                  </a:lnTo>
                  <a:lnTo>
                    <a:pt x="801" y="214"/>
                  </a:lnTo>
                  <a:lnTo>
                    <a:pt x="830" y="214"/>
                  </a:lnTo>
                  <a:lnTo>
                    <a:pt x="854" y="216"/>
                  </a:lnTo>
                  <a:lnTo>
                    <a:pt x="865" y="214"/>
                  </a:lnTo>
                  <a:lnTo>
                    <a:pt x="868" y="213"/>
                  </a:lnTo>
                  <a:lnTo>
                    <a:pt x="869" y="211"/>
                  </a:lnTo>
                  <a:lnTo>
                    <a:pt x="868" y="210"/>
                  </a:lnTo>
                  <a:lnTo>
                    <a:pt x="866" y="210"/>
                  </a:lnTo>
                  <a:close/>
                  <a:moveTo>
                    <a:pt x="798" y="132"/>
                  </a:moveTo>
                  <a:lnTo>
                    <a:pt x="753" y="132"/>
                  </a:lnTo>
                  <a:lnTo>
                    <a:pt x="753" y="130"/>
                  </a:lnTo>
                  <a:lnTo>
                    <a:pt x="753" y="129"/>
                  </a:lnTo>
                  <a:lnTo>
                    <a:pt x="795" y="69"/>
                  </a:lnTo>
                  <a:lnTo>
                    <a:pt x="796" y="69"/>
                  </a:lnTo>
                  <a:lnTo>
                    <a:pt x="799" y="130"/>
                  </a:lnTo>
                  <a:lnTo>
                    <a:pt x="799" y="132"/>
                  </a:lnTo>
                  <a:lnTo>
                    <a:pt x="798" y="1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5" name="Freeform 12">
              <a:extLst>
                <a:ext uri="{FF2B5EF4-FFF2-40B4-BE49-F238E27FC236}">
                  <a16:creationId xmlns:a16="http://schemas.microsoft.com/office/drawing/2014/main" id="{9D0C8156-5217-4686-9D03-EF475175F69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660" y="4063"/>
              <a:ext cx="115" cy="5"/>
            </a:xfrm>
            <a:custGeom>
              <a:avLst/>
              <a:gdLst>
                <a:gd name="T0" fmla="*/ 14 w 232"/>
                <a:gd name="T1" fmla="*/ 0 h 11"/>
                <a:gd name="T2" fmla="*/ 14 w 232"/>
                <a:gd name="T3" fmla="*/ 0 h 11"/>
                <a:gd name="T4" fmla="*/ 14 w 232"/>
                <a:gd name="T5" fmla="*/ 0 h 11"/>
                <a:gd name="T6" fmla="*/ 13 w 232"/>
                <a:gd name="T7" fmla="*/ 0 h 11"/>
                <a:gd name="T8" fmla="*/ 11 w 232"/>
                <a:gd name="T9" fmla="*/ 0 h 11"/>
                <a:gd name="T10" fmla="*/ 11 w 232"/>
                <a:gd name="T11" fmla="*/ 0 h 11"/>
                <a:gd name="T12" fmla="*/ 10 w 232"/>
                <a:gd name="T13" fmla="*/ 0 h 11"/>
                <a:gd name="T14" fmla="*/ 7 w 232"/>
                <a:gd name="T15" fmla="*/ 0 h 11"/>
                <a:gd name="T16" fmla="*/ 5 w 232"/>
                <a:gd name="T17" fmla="*/ 0 h 11"/>
                <a:gd name="T18" fmla="*/ 3 w 232"/>
                <a:gd name="T19" fmla="*/ 0 h 11"/>
                <a:gd name="T20" fmla="*/ 0 w 232"/>
                <a:gd name="T21" fmla="*/ 0 h 11"/>
                <a:gd name="T22" fmla="*/ 0 w 232"/>
                <a:gd name="T23" fmla="*/ 0 h 11"/>
                <a:gd name="T24" fmla="*/ 0 w 232"/>
                <a:gd name="T25" fmla="*/ 0 h 11"/>
                <a:gd name="T26" fmla="*/ 0 w 232"/>
                <a:gd name="T27" fmla="*/ 0 h 11"/>
                <a:gd name="T28" fmla="*/ 0 w 232"/>
                <a:gd name="T29" fmla="*/ 0 h 11"/>
                <a:gd name="T30" fmla="*/ 1 w 232"/>
                <a:gd name="T31" fmla="*/ 0 h 11"/>
                <a:gd name="T32" fmla="*/ 2 w 232"/>
                <a:gd name="T33" fmla="*/ 0 h 11"/>
                <a:gd name="T34" fmla="*/ 3 w 232"/>
                <a:gd name="T35" fmla="*/ 0 h 11"/>
                <a:gd name="T36" fmla="*/ 4 w 232"/>
                <a:gd name="T37" fmla="*/ 0 h 11"/>
                <a:gd name="T38" fmla="*/ 5 w 232"/>
                <a:gd name="T39" fmla="*/ 0 h 11"/>
                <a:gd name="T40" fmla="*/ 5 w 232"/>
                <a:gd name="T41" fmla="*/ 0 h 11"/>
                <a:gd name="T42" fmla="*/ 6 w 232"/>
                <a:gd name="T43" fmla="*/ 0 h 11"/>
                <a:gd name="T44" fmla="*/ 6 w 232"/>
                <a:gd name="T45" fmla="*/ 0 h 11"/>
                <a:gd name="T46" fmla="*/ 6 w 232"/>
                <a:gd name="T47" fmla="*/ 0 h 11"/>
                <a:gd name="T48" fmla="*/ 6 w 232"/>
                <a:gd name="T49" fmla="*/ 0 h 11"/>
                <a:gd name="T50" fmla="*/ 7 w 232"/>
                <a:gd name="T51" fmla="*/ 0 h 11"/>
                <a:gd name="T52" fmla="*/ 7 w 232"/>
                <a:gd name="T53" fmla="*/ 0 h 11"/>
                <a:gd name="T54" fmla="*/ 7 w 232"/>
                <a:gd name="T55" fmla="*/ 0 h 11"/>
                <a:gd name="T56" fmla="*/ 7 w 232"/>
                <a:gd name="T57" fmla="*/ 0 h 11"/>
                <a:gd name="T58" fmla="*/ 7 w 232"/>
                <a:gd name="T59" fmla="*/ 0 h 11"/>
                <a:gd name="T60" fmla="*/ 7 w 232"/>
                <a:gd name="T61" fmla="*/ 0 h 11"/>
                <a:gd name="T62" fmla="*/ 9 w 232"/>
                <a:gd name="T63" fmla="*/ 0 h 11"/>
                <a:gd name="T64" fmla="*/ 11 w 232"/>
                <a:gd name="T65" fmla="*/ 0 h 11"/>
                <a:gd name="T66" fmla="*/ 11 w 232"/>
                <a:gd name="T67" fmla="*/ 0 h 11"/>
                <a:gd name="T68" fmla="*/ 11 w 232"/>
                <a:gd name="T69" fmla="*/ 0 h 11"/>
                <a:gd name="T70" fmla="*/ 11 w 232"/>
                <a:gd name="T71" fmla="*/ 0 h 11"/>
                <a:gd name="T72" fmla="*/ 13 w 232"/>
                <a:gd name="T73" fmla="*/ 0 h 11"/>
                <a:gd name="T74" fmla="*/ 13 w 232"/>
                <a:gd name="T75" fmla="*/ 0 h 11"/>
                <a:gd name="T76" fmla="*/ 14 w 232"/>
                <a:gd name="T77" fmla="*/ 0 h 11"/>
                <a:gd name="T78" fmla="*/ 14 w 232"/>
                <a:gd name="T79" fmla="*/ 0 h 11"/>
                <a:gd name="T80" fmla="*/ 14 w 232"/>
                <a:gd name="T81" fmla="*/ 0 h 11"/>
                <a:gd name="T82" fmla="*/ 14 w 232"/>
                <a:gd name="T83" fmla="*/ 0 h 11"/>
                <a:gd name="T84" fmla="*/ 14 w 232"/>
                <a:gd name="T85" fmla="*/ 0 h 11"/>
                <a:gd name="T86" fmla="*/ 14 w 232"/>
                <a:gd name="T87" fmla="*/ 0 h 11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32" h="11">
                  <a:moveTo>
                    <a:pt x="232" y="4"/>
                  </a:moveTo>
                  <a:lnTo>
                    <a:pt x="232" y="4"/>
                  </a:lnTo>
                  <a:lnTo>
                    <a:pt x="227" y="2"/>
                  </a:lnTo>
                  <a:lnTo>
                    <a:pt x="224" y="2"/>
                  </a:lnTo>
                  <a:lnTo>
                    <a:pt x="207" y="2"/>
                  </a:lnTo>
                  <a:lnTo>
                    <a:pt x="190" y="2"/>
                  </a:lnTo>
                  <a:lnTo>
                    <a:pt x="172" y="2"/>
                  </a:lnTo>
                  <a:lnTo>
                    <a:pt x="123" y="0"/>
                  </a:lnTo>
                  <a:lnTo>
                    <a:pt x="87" y="0"/>
                  </a:lnTo>
                  <a:lnTo>
                    <a:pt x="59" y="2"/>
                  </a:lnTo>
                  <a:lnTo>
                    <a:pt x="15" y="2"/>
                  </a:lnTo>
                  <a:lnTo>
                    <a:pt x="3" y="2"/>
                  </a:lnTo>
                  <a:lnTo>
                    <a:pt x="1" y="4"/>
                  </a:lnTo>
                  <a:lnTo>
                    <a:pt x="0" y="7"/>
                  </a:lnTo>
                  <a:lnTo>
                    <a:pt x="0" y="8"/>
                  </a:lnTo>
                  <a:lnTo>
                    <a:pt x="3" y="8"/>
                  </a:lnTo>
                  <a:lnTo>
                    <a:pt x="26" y="8"/>
                  </a:lnTo>
                  <a:lnTo>
                    <a:pt x="41" y="8"/>
                  </a:lnTo>
                  <a:lnTo>
                    <a:pt x="49" y="8"/>
                  </a:lnTo>
                  <a:lnTo>
                    <a:pt x="64" y="8"/>
                  </a:lnTo>
                  <a:lnTo>
                    <a:pt x="81" y="7"/>
                  </a:lnTo>
                  <a:lnTo>
                    <a:pt x="82" y="7"/>
                  </a:lnTo>
                  <a:lnTo>
                    <a:pt x="103" y="7"/>
                  </a:lnTo>
                  <a:lnTo>
                    <a:pt x="108" y="7"/>
                  </a:lnTo>
                  <a:lnTo>
                    <a:pt x="110" y="7"/>
                  </a:lnTo>
                  <a:lnTo>
                    <a:pt x="116" y="7"/>
                  </a:lnTo>
                  <a:lnTo>
                    <a:pt x="120" y="7"/>
                  </a:lnTo>
                  <a:lnTo>
                    <a:pt x="122" y="7"/>
                  </a:lnTo>
                  <a:lnTo>
                    <a:pt x="126" y="7"/>
                  </a:lnTo>
                  <a:lnTo>
                    <a:pt x="128" y="8"/>
                  </a:lnTo>
                  <a:lnTo>
                    <a:pt x="151" y="8"/>
                  </a:lnTo>
                  <a:lnTo>
                    <a:pt x="177" y="10"/>
                  </a:lnTo>
                  <a:lnTo>
                    <a:pt x="186" y="10"/>
                  </a:lnTo>
                  <a:lnTo>
                    <a:pt x="198" y="10"/>
                  </a:lnTo>
                  <a:lnTo>
                    <a:pt x="210" y="11"/>
                  </a:lnTo>
                  <a:lnTo>
                    <a:pt x="228" y="11"/>
                  </a:lnTo>
                  <a:lnTo>
                    <a:pt x="232" y="8"/>
                  </a:lnTo>
                  <a:lnTo>
                    <a:pt x="232" y="7"/>
                  </a:lnTo>
                  <a:lnTo>
                    <a:pt x="232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6" name="Freeform 13">
              <a:extLst>
                <a:ext uri="{FF2B5EF4-FFF2-40B4-BE49-F238E27FC236}">
                  <a16:creationId xmlns:a16="http://schemas.microsoft.com/office/drawing/2014/main" id="{A09DE8F5-1A9D-4BDD-B524-6C1BF697C36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00" y="4077"/>
              <a:ext cx="34" cy="53"/>
            </a:xfrm>
            <a:custGeom>
              <a:avLst/>
              <a:gdLst>
                <a:gd name="T0" fmla="*/ 5 w 67"/>
                <a:gd name="T1" fmla="*/ 3 h 107"/>
                <a:gd name="T2" fmla="*/ 4 w 67"/>
                <a:gd name="T3" fmla="*/ 1 h 107"/>
                <a:gd name="T4" fmla="*/ 4 w 67"/>
                <a:gd name="T5" fmla="*/ 0 h 107"/>
                <a:gd name="T6" fmla="*/ 3 w 67"/>
                <a:gd name="T7" fmla="*/ 0 h 107"/>
                <a:gd name="T8" fmla="*/ 3 w 67"/>
                <a:gd name="T9" fmla="*/ 0 h 107"/>
                <a:gd name="T10" fmla="*/ 3 w 67"/>
                <a:gd name="T11" fmla="*/ 0 h 107"/>
                <a:gd name="T12" fmla="*/ 2 w 67"/>
                <a:gd name="T13" fmla="*/ 0 h 107"/>
                <a:gd name="T14" fmla="*/ 2 w 67"/>
                <a:gd name="T15" fmla="*/ 0 h 107"/>
                <a:gd name="T16" fmla="*/ 1 w 67"/>
                <a:gd name="T17" fmla="*/ 0 h 107"/>
                <a:gd name="T18" fmla="*/ 1 w 67"/>
                <a:gd name="T19" fmla="*/ 0 h 107"/>
                <a:gd name="T20" fmla="*/ 1 w 67"/>
                <a:gd name="T21" fmla="*/ 1 h 107"/>
                <a:gd name="T22" fmla="*/ 1 w 67"/>
                <a:gd name="T23" fmla="*/ 1 h 107"/>
                <a:gd name="T24" fmla="*/ 1 w 67"/>
                <a:gd name="T25" fmla="*/ 1 h 107"/>
                <a:gd name="T26" fmla="*/ 1 w 67"/>
                <a:gd name="T27" fmla="*/ 2 h 107"/>
                <a:gd name="T28" fmla="*/ 1 w 67"/>
                <a:gd name="T29" fmla="*/ 2 h 107"/>
                <a:gd name="T30" fmla="*/ 0 w 67"/>
                <a:gd name="T31" fmla="*/ 3 h 107"/>
                <a:gd name="T32" fmla="*/ 1 w 67"/>
                <a:gd name="T33" fmla="*/ 3 h 107"/>
                <a:gd name="T34" fmla="*/ 1 w 67"/>
                <a:gd name="T35" fmla="*/ 3 h 107"/>
                <a:gd name="T36" fmla="*/ 1 w 67"/>
                <a:gd name="T37" fmla="*/ 4 h 107"/>
                <a:gd name="T38" fmla="*/ 1 w 67"/>
                <a:gd name="T39" fmla="*/ 4 h 107"/>
                <a:gd name="T40" fmla="*/ 1 w 67"/>
                <a:gd name="T41" fmla="*/ 4 h 107"/>
                <a:gd name="T42" fmla="*/ 1 w 67"/>
                <a:gd name="T43" fmla="*/ 5 h 107"/>
                <a:gd name="T44" fmla="*/ 1 w 67"/>
                <a:gd name="T45" fmla="*/ 5 h 107"/>
                <a:gd name="T46" fmla="*/ 1 w 67"/>
                <a:gd name="T47" fmla="*/ 5 h 107"/>
                <a:gd name="T48" fmla="*/ 1 w 67"/>
                <a:gd name="T49" fmla="*/ 6 h 107"/>
                <a:gd name="T50" fmla="*/ 1 w 67"/>
                <a:gd name="T51" fmla="*/ 6 h 107"/>
                <a:gd name="T52" fmla="*/ 1 w 67"/>
                <a:gd name="T53" fmla="*/ 5 h 107"/>
                <a:gd name="T54" fmla="*/ 1 w 67"/>
                <a:gd name="T55" fmla="*/ 4 h 107"/>
                <a:gd name="T56" fmla="*/ 1 w 67"/>
                <a:gd name="T57" fmla="*/ 2 h 107"/>
                <a:gd name="T58" fmla="*/ 1 w 67"/>
                <a:gd name="T59" fmla="*/ 2 h 107"/>
                <a:gd name="T60" fmla="*/ 1 w 67"/>
                <a:gd name="T61" fmla="*/ 2 h 107"/>
                <a:gd name="T62" fmla="*/ 1 w 67"/>
                <a:gd name="T63" fmla="*/ 1 h 107"/>
                <a:gd name="T64" fmla="*/ 1 w 67"/>
                <a:gd name="T65" fmla="*/ 1 h 107"/>
                <a:gd name="T66" fmla="*/ 1 w 67"/>
                <a:gd name="T67" fmla="*/ 0 h 107"/>
                <a:gd name="T68" fmla="*/ 2 w 67"/>
                <a:gd name="T69" fmla="*/ 0 h 107"/>
                <a:gd name="T70" fmla="*/ 2 w 67"/>
                <a:gd name="T71" fmla="*/ 0 h 107"/>
                <a:gd name="T72" fmla="*/ 2 w 67"/>
                <a:gd name="T73" fmla="*/ 0 h 107"/>
                <a:gd name="T74" fmla="*/ 3 w 67"/>
                <a:gd name="T75" fmla="*/ 0 h 107"/>
                <a:gd name="T76" fmla="*/ 3 w 67"/>
                <a:gd name="T77" fmla="*/ 0 h 107"/>
                <a:gd name="T78" fmla="*/ 4 w 67"/>
                <a:gd name="T79" fmla="*/ 1 h 107"/>
                <a:gd name="T80" fmla="*/ 4 w 67"/>
                <a:gd name="T81" fmla="*/ 1 h 107"/>
                <a:gd name="T82" fmla="*/ 4 w 67"/>
                <a:gd name="T83" fmla="*/ 1 h 107"/>
                <a:gd name="T84" fmla="*/ 4 w 67"/>
                <a:gd name="T85" fmla="*/ 2 h 107"/>
                <a:gd name="T86" fmla="*/ 4 w 67"/>
                <a:gd name="T87" fmla="*/ 2 h 107"/>
                <a:gd name="T88" fmla="*/ 4 w 67"/>
                <a:gd name="T89" fmla="*/ 2 h 107"/>
                <a:gd name="T90" fmla="*/ 4 w 67"/>
                <a:gd name="T91" fmla="*/ 2 h 107"/>
                <a:gd name="T92" fmla="*/ 4 w 67"/>
                <a:gd name="T93" fmla="*/ 3 h 107"/>
                <a:gd name="T94" fmla="*/ 4 w 67"/>
                <a:gd name="T95" fmla="*/ 3 h 107"/>
                <a:gd name="T96" fmla="*/ 4 w 67"/>
                <a:gd name="T97" fmla="*/ 3 h 107"/>
                <a:gd name="T98" fmla="*/ 4 w 67"/>
                <a:gd name="T99" fmla="*/ 3 h 107"/>
                <a:gd name="T100" fmla="*/ 4 w 67"/>
                <a:gd name="T101" fmla="*/ 4 h 107"/>
                <a:gd name="T102" fmla="*/ 4 w 67"/>
                <a:gd name="T103" fmla="*/ 4 h 107"/>
                <a:gd name="T104" fmla="*/ 4 w 67"/>
                <a:gd name="T105" fmla="*/ 4 h 107"/>
                <a:gd name="T106" fmla="*/ 4 w 67"/>
                <a:gd name="T107" fmla="*/ 4 h 107"/>
                <a:gd name="T108" fmla="*/ 4 w 67"/>
                <a:gd name="T109" fmla="*/ 5 h 107"/>
                <a:gd name="T110" fmla="*/ 4 w 67"/>
                <a:gd name="T111" fmla="*/ 5 h 107"/>
                <a:gd name="T112" fmla="*/ 4 w 67"/>
                <a:gd name="T113" fmla="*/ 5 h 107"/>
                <a:gd name="T114" fmla="*/ 4 w 67"/>
                <a:gd name="T115" fmla="*/ 5 h 107"/>
                <a:gd name="T116" fmla="*/ 4 w 67"/>
                <a:gd name="T117" fmla="*/ 6 h 107"/>
                <a:gd name="T118" fmla="*/ 4 w 67"/>
                <a:gd name="T119" fmla="*/ 6 h 107"/>
                <a:gd name="T120" fmla="*/ 4 w 67"/>
                <a:gd name="T121" fmla="*/ 6 h 107"/>
                <a:gd name="T122" fmla="*/ 5 w 67"/>
                <a:gd name="T123" fmla="*/ 5 h 10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67" h="107">
                  <a:moveTo>
                    <a:pt x="67" y="80"/>
                  </a:moveTo>
                  <a:lnTo>
                    <a:pt x="67" y="80"/>
                  </a:lnTo>
                  <a:lnTo>
                    <a:pt x="67" y="78"/>
                  </a:lnTo>
                  <a:lnTo>
                    <a:pt x="67" y="60"/>
                  </a:lnTo>
                  <a:lnTo>
                    <a:pt x="65" y="50"/>
                  </a:lnTo>
                  <a:lnTo>
                    <a:pt x="65" y="38"/>
                  </a:lnTo>
                  <a:lnTo>
                    <a:pt x="64" y="23"/>
                  </a:lnTo>
                  <a:lnTo>
                    <a:pt x="62" y="20"/>
                  </a:lnTo>
                  <a:lnTo>
                    <a:pt x="61" y="17"/>
                  </a:lnTo>
                  <a:lnTo>
                    <a:pt x="59" y="14"/>
                  </a:lnTo>
                  <a:lnTo>
                    <a:pt x="54" y="8"/>
                  </a:lnTo>
                  <a:lnTo>
                    <a:pt x="53" y="6"/>
                  </a:lnTo>
                  <a:lnTo>
                    <a:pt x="51" y="5"/>
                  </a:lnTo>
                  <a:lnTo>
                    <a:pt x="47" y="3"/>
                  </a:lnTo>
                  <a:lnTo>
                    <a:pt x="44" y="2"/>
                  </a:lnTo>
                  <a:lnTo>
                    <a:pt x="39" y="0"/>
                  </a:lnTo>
                  <a:lnTo>
                    <a:pt x="38" y="2"/>
                  </a:lnTo>
                  <a:lnTo>
                    <a:pt x="36" y="0"/>
                  </a:lnTo>
                  <a:lnTo>
                    <a:pt x="35" y="0"/>
                  </a:lnTo>
                  <a:lnTo>
                    <a:pt x="33" y="0"/>
                  </a:lnTo>
                  <a:lnTo>
                    <a:pt x="30" y="2"/>
                  </a:lnTo>
                  <a:lnTo>
                    <a:pt x="29" y="2"/>
                  </a:lnTo>
                  <a:lnTo>
                    <a:pt x="26" y="2"/>
                  </a:lnTo>
                  <a:lnTo>
                    <a:pt x="24" y="2"/>
                  </a:lnTo>
                  <a:lnTo>
                    <a:pt x="22" y="3"/>
                  </a:lnTo>
                  <a:lnTo>
                    <a:pt x="21" y="5"/>
                  </a:lnTo>
                  <a:lnTo>
                    <a:pt x="19" y="5"/>
                  </a:lnTo>
                  <a:lnTo>
                    <a:pt x="18" y="6"/>
                  </a:lnTo>
                  <a:lnTo>
                    <a:pt x="16" y="6"/>
                  </a:lnTo>
                  <a:lnTo>
                    <a:pt x="16" y="8"/>
                  </a:lnTo>
                  <a:lnTo>
                    <a:pt x="15" y="8"/>
                  </a:lnTo>
                  <a:lnTo>
                    <a:pt x="13" y="8"/>
                  </a:lnTo>
                  <a:lnTo>
                    <a:pt x="13" y="9"/>
                  </a:lnTo>
                  <a:lnTo>
                    <a:pt x="10" y="12"/>
                  </a:lnTo>
                  <a:lnTo>
                    <a:pt x="6" y="17"/>
                  </a:lnTo>
                  <a:lnTo>
                    <a:pt x="6" y="18"/>
                  </a:lnTo>
                  <a:lnTo>
                    <a:pt x="4" y="18"/>
                  </a:lnTo>
                  <a:lnTo>
                    <a:pt x="4" y="21"/>
                  </a:lnTo>
                  <a:lnTo>
                    <a:pt x="3" y="23"/>
                  </a:lnTo>
                  <a:lnTo>
                    <a:pt x="3" y="24"/>
                  </a:lnTo>
                  <a:lnTo>
                    <a:pt x="3" y="26"/>
                  </a:lnTo>
                  <a:lnTo>
                    <a:pt x="3" y="28"/>
                  </a:lnTo>
                  <a:lnTo>
                    <a:pt x="1" y="28"/>
                  </a:lnTo>
                  <a:lnTo>
                    <a:pt x="3" y="28"/>
                  </a:lnTo>
                  <a:lnTo>
                    <a:pt x="1" y="32"/>
                  </a:lnTo>
                  <a:lnTo>
                    <a:pt x="1" y="35"/>
                  </a:lnTo>
                  <a:lnTo>
                    <a:pt x="1" y="38"/>
                  </a:lnTo>
                  <a:lnTo>
                    <a:pt x="1" y="40"/>
                  </a:lnTo>
                  <a:lnTo>
                    <a:pt x="1" y="43"/>
                  </a:lnTo>
                  <a:lnTo>
                    <a:pt x="1" y="46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1" y="50"/>
                  </a:lnTo>
                  <a:lnTo>
                    <a:pt x="1" y="52"/>
                  </a:lnTo>
                  <a:lnTo>
                    <a:pt x="0" y="54"/>
                  </a:lnTo>
                  <a:lnTo>
                    <a:pt x="1" y="55"/>
                  </a:lnTo>
                  <a:lnTo>
                    <a:pt x="1" y="57"/>
                  </a:lnTo>
                  <a:lnTo>
                    <a:pt x="0" y="57"/>
                  </a:lnTo>
                  <a:lnTo>
                    <a:pt x="1" y="58"/>
                  </a:lnTo>
                  <a:lnTo>
                    <a:pt x="1" y="60"/>
                  </a:lnTo>
                  <a:lnTo>
                    <a:pt x="1" y="61"/>
                  </a:lnTo>
                  <a:lnTo>
                    <a:pt x="1" y="63"/>
                  </a:lnTo>
                  <a:lnTo>
                    <a:pt x="1" y="64"/>
                  </a:lnTo>
                  <a:lnTo>
                    <a:pt x="0" y="66"/>
                  </a:lnTo>
                  <a:lnTo>
                    <a:pt x="1" y="67"/>
                  </a:lnTo>
                  <a:lnTo>
                    <a:pt x="1" y="69"/>
                  </a:lnTo>
                  <a:lnTo>
                    <a:pt x="0" y="69"/>
                  </a:lnTo>
                  <a:lnTo>
                    <a:pt x="1" y="70"/>
                  </a:lnTo>
                  <a:lnTo>
                    <a:pt x="1" y="72"/>
                  </a:lnTo>
                  <a:lnTo>
                    <a:pt x="1" y="73"/>
                  </a:lnTo>
                  <a:lnTo>
                    <a:pt x="1" y="76"/>
                  </a:lnTo>
                  <a:lnTo>
                    <a:pt x="1" y="78"/>
                  </a:lnTo>
                  <a:lnTo>
                    <a:pt x="1" y="80"/>
                  </a:lnTo>
                  <a:lnTo>
                    <a:pt x="1" y="84"/>
                  </a:lnTo>
                  <a:lnTo>
                    <a:pt x="1" y="86"/>
                  </a:lnTo>
                  <a:lnTo>
                    <a:pt x="1" y="87"/>
                  </a:lnTo>
                  <a:lnTo>
                    <a:pt x="1" y="89"/>
                  </a:lnTo>
                  <a:lnTo>
                    <a:pt x="1" y="93"/>
                  </a:lnTo>
                  <a:lnTo>
                    <a:pt x="1" y="95"/>
                  </a:lnTo>
                  <a:lnTo>
                    <a:pt x="1" y="96"/>
                  </a:lnTo>
                  <a:lnTo>
                    <a:pt x="1" y="99"/>
                  </a:lnTo>
                  <a:lnTo>
                    <a:pt x="3" y="102"/>
                  </a:lnTo>
                  <a:lnTo>
                    <a:pt x="4" y="106"/>
                  </a:lnTo>
                  <a:lnTo>
                    <a:pt x="4" y="107"/>
                  </a:lnTo>
                  <a:lnTo>
                    <a:pt x="6" y="106"/>
                  </a:lnTo>
                  <a:lnTo>
                    <a:pt x="7" y="104"/>
                  </a:lnTo>
                  <a:lnTo>
                    <a:pt x="7" y="102"/>
                  </a:lnTo>
                  <a:lnTo>
                    <a:pt x="6" y="95"/>
                  </a:lnTo>
                  <a:lnTo>
                    <a:pt x="7" y="93"/>
                  </a:lnTo>
                  <a:lnTo>
                    <a:pt x="6" y="90"/>
                  </a:lnTo>
                  <a:lnTo>
                    <a:pt x="6" y="87"/>
                  </a:lnTo>
                  <a:lnTo>
                    <a:pt x="6" y="73"/>
                  </a:lnTo>
                  <a:lnTo>
                    <a:pt x="6" y="67"/>
                  </a:lnTo>
                  <a:lnTo>
                    <a:pt x="6" y="61"/>
                  </a:lnTo>
                  <a:lnTo>
                    <a:pt x="6" y="55"/>
                  </a:lnTo>
                  <a:lnTo>
                    <a:pt x="6" y="47"/>
                  </a:lnTo>
                  <a:lnTo>
                    <a:pt x="6" y="44"/>
                  </a:lnTo>
                  <a:lnTo>
                    <a:pt x="6" y="43"/>
                  </a:lnTo>
                  <a:lnTo>
                    <a:pt x="7" y="41"/>
                  </a:lnTo>
                  <a:lnTo>
                    <a:pt x="7" y="40"/>
                  </a:lnTo>
                  <a:lnTo>
                    <a:pt x="7" y="38"/>
                  </a:lnTo>
                  <a:lnTo>
                    <a:pt x="7" y="37"/>
                  </a:lnTo>
                  <a:lnTo>
                    <a:pt x="7" y="35"/>
                  </a:lnTo>
                  <a:lnTo>
                    <a:pt x="9" y="29"/>
                  </a:lnTo>
                  <a:lnTo>
                    <a:pt x="9" y="28"/>
                  </a:lnTo>
                  <a:lnTo>
                    <a:pt x="7" y="28"/>
                  </a:lnTo>
                  <a:lnTo>
                    <a:pt x="9" y="24"/>
                  </a:lnTo>
                  <a:lnTo>
                    <a:pt x="10" y="21"/>
                  </a:lnTo>
                  <a:lnTo>
                    <a:pt x="10" y="20"/>
                  </a:lnTo>
                  <a:lnTo>
                    <a:pt x="12" y="18"/>
                  </a:lnTo>
                  <a:lnTo>
                    <a:pt x="13" y="17"/>
                  </a:lnTo>
                  <a:lnTo>
                    <a:pt x="15" y="14"/>
                  </a:lnTo>
                  <a:lnTo>
                    <a:pt x="16" y="14"/>
                  </a:lnTo>
                  <a:lnTo>
                    <a:pt x="18" y="12"/>
                  </a:lnTo>
                  <a:lnTo>
                    <a:pt x="19" y="11"/>
                  </a:lnTo>
                  <a:lnTo>
                    <a:pt x="21" y="9"/>
                  </a:lnTo>
                  <a:lnTo>
                    <a:pt x="24" y="9"/>
                  </a:lnTo>
                  <a:lnTo>
                    <a:pt x="26" y="8"/>
                  </a:lnTo>
                  <a:lnTo>
                    <a:pt x="27" y="8"/>
                  </a:lnTo>
                  <a:lnTo>
                    <a:pt x="29" y="6"/>
                  </a:lnTo>
                  <a:lnTo>
                    <a:pt x="30" y="6"/>
                  </a:lnTo>
                  <a:lnTo>
                    <a:pt x="32" y="6"/>
                  </a:lnTo>
                  <a:lnTo>
                    <a:pt x="36" y="6"/>
                  </a:lnTo>
                  <a:lnTo>
                    <a:pt x="41" y="8"/>
                  </a:lnTo>
                  <a:lnTo>
                    <a:pt x="42" y="8"/>
                  </a:lnTo>
                  <a:lnTo>
                    <a:pt x="44" y="8"/>
                  </a:lnTo>
                  <a:lnTo>
                    <a:pt x="45" y="9"/>
                  </a:lnTo>
                  <a:lnTo>
                    <a:pt x="47" y="9"/>
                  </a:lnTo>
                  <a:lnTo>
                    <a:pt x="47" y="11"/>
                  </a:lnTo>
                  <a:lnTo>
                    <a:pt x="48" y="11"/>
                  </a:lnTo>
                  <a:lnTo>
                    <a:pt x="53" y="17"/>
                  </a:lnTo>
                  <a:lnTo>
                    <a:pt x="53" y="18"/>
                  </a:lnTo>
                  <a:lnTo>
                    <a:pt x="56" y="21"/>
                  </a:lnTo>
                  <a:lnTo>
                    <a:pt x="56" y="24"/>
                  </a:lnTo>
                  <a:lnTo>
                    <a:pt x="54" y="24"/>
                  </a:lnTo>
                  <a:lnTo>
                    <a:pt x="56" y="26"/>
                  </a:lnTo>
                  <a:lnTo>
                    <a:pt x="56" y="28"/>
                  </a:lnTo>
                  <a:lnTo>
                    <a:pt x="56" y="29"/>
                  </a:lnTo>
                  <a:lnTo>
                    <a:pt x="56" y="31"/>
                  </a:lnTo>
                  <a:lnTo>
                    <a:pt x="58" y="32"/>
                  </a:lnTo>
                  <a:lnTo>
                    <a:pt x="58" y="34"/>
                  </a:lnTo>
                  <a:lnTo>
                    <a:pt x="58" y="35"/>
                  </a:lnTo>
                  <a:lnTo>
                    <a:pt x="58" y="37"/>
                  </a:lnTo>
                  <a:lnTo>
                    <a:pt x="58" y="38"/>
                  </a:lnTo>
                  <a:lnTo>
                    <a:pt x="59" y="38"/>
                  </a:lnTo>
                  <a:lnTo>
                    <a:pt x="59" y="40"/>
                  </a:lnTo>
                  <a:lnTo>
                    <a:pt x="58" y="43"/>
                  </a:lnTo>
                  <a:lnTo>
                    <a:pt x="59" y="46"/>
                  </a:lnTo>
                  <a:lnTo>
                    <a:pt x="59" y="47"/>
                  </a:lnTo>
                  <a:lnTo>
                    <a:pt x="58" y="49"/>
                  </a:lnTo>
                  <a:lnTo>
                    <a:pt x="59" y="49"/>
                  </a:lnTo>
                  <a:lnTo>
                    <a:pt x="59" y="50"/>
                  </a:lnTo>
                  <a:lnTo>
                    <a:pt x="59" y="52"/>
                  </a:lnTo>
                  <a:lnTo>
                    <a:pt x="59" y="54"/>
                  </a:lnTo>
                  <a:lnTo>
                    <a:pt x="59" y="57"/>
                  </a:lnTo>
                  <a:lnTo>
                    <a:pt x="59" y="58"/>
                  </a:lnTo>
                  <a:lnTo>
                    <a:pt x="59" y="60"/>
                  </a:lnTo>
                  <a:lnTo>
                    <a:pt x="59" y="61"/>
                  </a:lnTo>
                  <a:lnTo>
                    <a:pt x="59" y="63"/>
                  </a:lnTo>
                  <a:lnTo>
                    <a:pt x="58" y="64"/>
                  </a:lnTo>
                  <a:lnTo>
                    <a:pt x="59" y="64"/>
                  </a:lnTo>
                  <a:lnTo>
                    <a:pt x="59" y="67"/>
                  </a:lnTo>
                  <a:lnTo>
                    <a:pt x="61" y="69"/>
                  </a:lnTo>
                  <a:lnTo>
                    <a:pt x="61" y="70"/>
                  </a:lnTo>
                  <a:lnTo>
                    <a:pt x="59" y="70"/>
                  </a:lnTo>
                  <a:lnTo>
                    <a:pt x="59" y="72"/>
                  </a:lnTo>
                  <a:lnTo>
                    <a:pt x="59" y="73"/>
                  </a:lnTo>
                  <a:lnTo>
                    <a:pt x="59" y="75"/>
                  </a:lnTo>
                  <a:lnTo>
                    <a:pt x="59" y="76"/>
                  </a:lnTo>
                  <a:lnTo>
                    <a:pt x="59" y="78"/>
                  </a:lnTo>
                  <a:lnTo>
                    <a:pt x="61" y="80"/>
                  </a:lnTo>
                  <a:lnTo>
                    <a:pt x="59" y="80"/>
                  </a:lnTo>
                  <a:lnTo>
                    <a:pt x="59" y="81"/>
                  </a:lnTo>
                  <a:lnTo>
                    <a:pt x="59" y="83"/>
                  </a:lnTo>
                  <a:lnTo>
                    <a:pt x="59" y="84"/>
                  </a:lnTo>
                  <a:lnTo>
                    <a:pt x="59" y="86"/>
                  </a:lnTo>
                  <a:lnTo>
                    <a:pt x="59" y="87"/>
                  </a:lnTo>
                  <a:lnTo>
                    <a:pt x="59" y="89"/>
                  </a:lnTo>
                  <a:lnTo>
                    <a:pt x="58" y="89"/>
                  </a:lnTo>
                  <a:lnTo>
                    <a:pt x="59" y="90"/>
                  </a:lnTo>
                  <a:lnTo>
                    <a:pt x="59" y="92"/>
                  </a:lnTo>
                  <a:lnTo>
                    <a:pt x="58" y="92"/>
                  </a:lnTo>
                  <a:lnTo>
                    <a:pt x="59" y="93"/>
                  </a:lnTo>
                  <a:lnTo>
                    <a:pt x="59" y="96"/>
                  </a:lnTo>
                  <a:lnTo>
                    <a:pt x="59" y="98"/>
                  </a:lnTo>
                  <a:lnTo>
                    <a:pt x="58" y="98"/>
                  </a:lnTo>
                  <a:lnTo>
                    <a:pt x="59" y="99"/>
                  </a:lnTo>
                  <a:lnTo>
                    <a:pt x="58" y="99"/>
                  </a:lnTo>
                  <a:lnTo>
                    <a:pt x="58" y="101"/>
                  </a:lnTo>
                  <a:lnTo>
                    <a:pt x="58" y="104"/>
                  </a:lnTo>
                  <a:lnTo>
                    <a:pt x="59" y="104"/>
                  </a:lnTo>
                  <a:lnTo>
                    <a:pt x="61" y="106"/>
                  </a:lnTo>
                  <a:lnTo>
                    <a:pt x="62" y="106"/>
                  </a:lnTo>
                  <a:lnTo>
                    <a:pt x="65" y="106"/>
                  </a:lnTo>
                  <a:lnTo>
                    <a:pt x="65" y="104"/>
                  </a:lnTo>
                  <a:lnTo>
                    <a:pt x="67" y="92"/>
                  </a:lnTo>
                  <a:lnTo>
                    <a:pt x="67" y="81"/>
                  </a:lnTo>
                  <a:lnTo>
                    <a:pt x="67" y="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7" name="Freeform 14">
              <a:extLst>
                <a:ext uri="{FF2B5EF4-FFF2-40B4-BE49-F238E27FC236}">
                  <a16:creationId xmlns:a16="http://schemas.microsoft.com/office/drawing/2014/main" id="{CEA2D38A-BD33-4B2C-BFBA-BA96AFDAEB8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660" y="4077"/>
              <a:ext cx="34" cy="53"/>
            </a:xfrm>
            <a:custGeom>
              <a:avLst/>
              <a:gdLst>
                <a:gd name="T0" fmla="*/ 5 w 67"/>
                <a:gd name="T1" fmla="*/ 3 h 107"/>
                <a:gd name="T2" fmla="*/ 4 w 67"/>
                <a:gd name="T3" fmla="*/ 1 h 107"/>
                <a:gd name="T4" fmla="*/ 4 w 67"/>
                <a:gd name="T5" fmla="*/ 0 h 107"/>
                <a:gd name="T6" fmla="*/ 3 w 67"/>
                <a:gd name="T7" fmla="*/ 0 h 107"/>
                <a:gd name="T8" fmla="*/ 3 w 67"/>
                <a:gd name="T9" fmla="*/ 0 h 107"/>
                <a:gd name="T10" fmla="*/ 3 w 67"/>
                <a:gd name="T11" fmla="*/ 0 h 107"/>
                <a:gd name="T12" fmla="*/ 2 w 67"/>
                <a:gd name="T13" fmla="*/ 0 h 107"/>
                <a:gd name="T14" fmla="*/ 2 w 67"/>
                <a:gd name="T15" fmla="*/ 0 h 107"/>
                <a:gd name="T16" fmla="*/ 2 w 67"/>
                <a:gd name="T17" fmla="*/ 0 h 107"/>
                <a:gd name="T18" fmla="*/ 1 w 67"/>
                <a:gd name="T19" fmla="*/ 0 h 107"/>
                <a:gd name="T20" fmla="*/ 1 w 67"/>
                <a:gd name="T21" fmla="*/ 1 h 107"/>
                <a:gd name="T22" fmla="*/ 1 w 67"/>
                <a:gd name="T23" fmla="*/ 1 h 107"/>
                <a:gd name="T24" fmla="*/ 1 w 67"/>
                <a:gd name="T25" fmla="*/ 1 h 107"/>
                <a:gd name="T26" fmla="*/ 1 w 67"/>
                <a:gd name="T27" fmla="*/ 2 h 107"/>
                <a:gd name="T28" fmla="*/ 1 w 67"/>
                <a:gd name="T29" fmla="*/ 2 h 107"/>
                <a:gd name="T30" fmla="*/ 0 w 67"/>
                <a:gd name="T31" fmla="*/ 3 h 107"/>
                <a:gd name="T32" fmla="*/ 0 w 67"/>
                <a:gd name="T33" fmla="*/ 3 h 107"/>
                <a:gd name="T34" fmla="*/ 1 w 67"/>
                <a:gd name="T35" fmla="*/ 3 h 107"/>
                <a:gd name="T36" fmla="*/ 1 w 67"/>
                <a:gd name="T37" fmla="*/ 4 h 107"/>
                <a:gd name="T38" fmla="*/ 1 w 67"/>
                <a:gd name="T39" fmla="*/ 4 h 107"/>
                <a:gd name="T40" fmla="*/ 1 w 67"/>
                <a:gd name="T41" fmla="*/ 4 h 107"/>
                <a:gd name="T42" fmla="*/ 1 w 67"/>
                <a:gd name="T43" fmla="*/ 5 h 107"/>
                <a:gd name="T44" fmla="*/ 1 w 67"/>
                <a:gd name="T45" fmla="*/ 5 h 107"/>
                <a:gd name="T46" fmla="*/ 1 w 67"/>
                <a:gd name="T47" fmla="*/ 5 h 107"/>
                <a:gd name="T48" fmla="*/ 1 w 67"/>
                <a:gd name="T49" fmla="*/ 6 h 107"/>
                <a:gd name="T50" fmla="*/ 1 w 67"/>
                <a:gd name="T51" fmla="*/ 6 h 107"/>
                <a:gd name="T52" fmla="*/ 1 w 67"/>
                <a:gd name="T53" fmla="*/ 5 h 107"/>
                <a:gd name="T54" fmla="*/ 1 w 67"/>
                <a:gd name="T55" fmla="*/ 4 h 107"/>
                <a:gd name="T56" fmla="*/ 1 w 67"/>
                <a:gd name="T57" fmla="*/ 2 h 107"/>
                <a:gd name="T58" fmla="*/ 1 w 67"/>
                <a:gd name="T59" fmla="*/ 2 h 107"/>
                <a:gd name="T60" fmla="*/ 1 w 67"/>
                <a:gd name="T61" fmla="*/ 2 h 107"/>
                <a:gd name="T62" fmla="*/ 1 w 67"/>
                <a:gd name="T63" fmla="*/ 1 h 107"/>
                <a:gd name="T64" fmla="*/ 1 w 67"/>
                <a:gd name="T65" fmla="*/ 1 h 107"/>
                <a:gd name="T66" fmla="*/ 2 w 67"/>
                <a:gd name="T67" fmla="*/ 0 h 107"/>
                <a:gd name="T68" fmla="*/ 2 w 67"/>
                <a:gd name="T69" fmla="*/ 0 h 107"/>
                <a:gd name="T70" fmla="*/ 2 w 67"/>
                <a:gd name="T71" fmla="*/ 0 h 107"/>
                <a:gd name="T72" fmla="*/ 2 w 67"/>
                <a:gd name="T73" fmla="*/ 0 h 107"/>
                <a:gd name="T74" fmla="*/ 3 w 67"/>
                <a:gd name="T75" fmla="*/ 0 h 107"/>
                <a:gd name="T76" fmla="*/ 3 w 67"/>
                <a:gd name="T77" fmla="*/ 0 h 107"/>
                <a:gd name="T78" fmla="*/ 4 w 67"/>
                <a:gd name="T79" fmla="*/ 1 h 107"/>
                <a:gd name="T80" fmla="*/ 4 w 67"/>
                <a:gd name="T81" fmla="*/ 1 h 107"/>
                <a:gd name="T82" fmla="*/ 4 w 67"/>
                <a:gd name="T83" fmla="*/ 1 h 107"/>
                <a:gd name="T84" fmla="*/ 4 w 67"/>
                <a:gd name="T85" fmla="*/ 2 h 107"/>
                <a:gd name="T86" fmla="*/ 4 w 67"/>
                <a:gd name="T87" fmla="*/ 2 h 107"/>
                <a:gd name="T88" fmla="*/ 4 w 67"/>
                <a:gd name="T89" fmla="*/ 2 h 107"/>
                <a:gd name="T90" fmla="*/ 4 w 67"/>
                <a:gd name="T91" fmla="*/ 2 h 107"/>
                <a:gd name="T92" fmla="*/ 4 w 67"/>
                <a:gd name="T93" fmla="*/ 3 h 107"/>
                <a:gd name="T94" fmla="*/ 4 w 67"/>
                <a:gd name="T95" fmla="*/ 3 h 107"/>
                <a:gd name="T96" fmla="*/ 4 w 67"/>
                <a:gd name="T97" fmla="*/ 3 h 107"/>
                <a:gd name="T98" fmla="*/ 4 w 67"/>
                <a:gd name="T99" fmla="*/ 3 h 107"/>
                <a:gd name="T100" fmla="*/ 4 w 67"/>
                <a:gd name="T101" fmla="*/ 4 h 107"/>
                <a:gd name="T102" fmla="*/ 4 w 67"/>
                <a:gd name="T103" fmla="*/ 4 h 107"/>
                <a:gd name="T104" fmla="*/ 4 w 67"/>
                <a:gd name="T105" fmla="*/ 4 h 107"/>
                <a:gd name="T106" fmla="*/ 4 w 67"/>
                <a:gd name="T107" fmla="*/ 4 h 107"/>
                <a:gd name="T108" fmla="*/ 4 w 67"/>
                <a:gd name="T109" fmla="*/ 5 h 107"/>
                <a:gd name="T110" fmla="*/ 4 w 67"/>
                <a:gd name="T111" fmla="*/ 5 h 107"/>
                <a:gd name="T112" fmla="*/ 4 w 67"/>
                <a:gd name="T113" fmla="*/ 5 h 107"/>
                <a:gd name="T114" fmla="*/ 4 w 67"/>
                <a:gd name="T115" fmla="*/ 5 h 107"/>
                <a:gd name="T116" fmla="*/ 4 w 67"/>
                <a:gd name="T117" fmla="*/ 6 h 107"/>
                <a:gd name="T118" fmla="*/ 4 w 67"/>
                <a:gd name="T119" fmla="*/ 6 h 107"/>
                <a:gd name="T120" fmla="*/ 4 w 67"/>
                <a:gd name="T121" fmla="*/ 6 h 107"/>
                <a:gd name="T122" fmla="*/ 5 w 67"/>
                <a:gd name="T123" fmla="*/ 5 h 10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67" h="107">
                  <a:moveTo>
                    <a:pt x="67" y="80"/>
                  </a:moveTo>
                  <a:lnTo>
                    <a:pt x="67" y="80"/>
                  </a:lnTo>
                  <a:lnTo>
                    <a:pt x="67" y="78"/>
                  </a:lnTo>
                  <a:lnTo>
                    <a:pt x="67" y="60"/>
                  </a:lnTo>
                  <a:lnTo>
                    <a:pt x="65" y="50"/>
                  </a:lnTo>
                  <a:lnTo>
                    <a:pt x="65" y="38"/>
                  </a:lnTo>
                  <a:lnTo>
                    <a:pt x="64" y="23"/>
                  </a:lnTo>
                  <a:lnTo>
                    <a:pt x="62" y="20"/>
                  </a:lnTo>
                  <a:lnTo>
                    <a:pt x="61" y="17"/>
                  </a:lnTo>
                  <a:lnTo>
                    <a:pt x="59" y="14"/>
                  </a:lnTo>
                  <a:lnTo>
                    <a:pt x="55" y="8"/>
                  </a:lnTo>
                  <a:lnTo>
                    <a:pt x="53" y="6"/>
                  </a:lnTo>
                  <a:lnTo>
                    <a:pt x="52" y="5"/>
                  </a:lnTo>
                  <a:lnTo>
                    <a:pt x="47" y="3"/>
                  </a:lnTo>
                  <a:lnTo>
                    <a:pt x="44" y="2"/>
                  </a:lnTo>
                  <a:lnTo>
                    <a:pt x="39" y="0"/>
                  </a:lnTo>
                  <a:lnTo>
                    <a:pt x="38" y="2"/>
                  </a:lnTo>
                  <a:lnTo>
                    <a:pt x="36" y="0"/>
                  </a:lnTo>
                  <a:lnTo>
                    <a:pt x="35" y="0"/>
                  </a:lnTo>
                  <a:lnTo>
                    <a:pt x="33" y="0"/>
                  </a:lnTo>
                  <a:lnTo>
                    <a:pt x="30" y="2"/>
                  </a:lnTo>
                  <a:lnTo>
                    <a:pt x="27" y="2"/>
                  </a:lnTo>
                  <a:lnTo>
                    <a:pt x="26" y="2"/>
                  </a:lnTo>
                  <a:lnTo>
                    <a:pt x="24" y="2"/>
                  </a:lnTo>
                  <a:lnTo>
                    <a:pt x="23" y="3"/>
                  </a:lnTo>
                  <a:lnTo>
                    <a:pt x="21" y="5"/>
                  </a:lnTo>
                  <a:lnTo>
                    <a:pt x="20" y="5"/>
                  </a:lnTo>
                  <a:lnTo>
                    <a:pt x="18" y="6"/>
                  </a:lnTo>
                  <a:lnTo>
                    <a:pt x="17" y="6"/>
                  </a:lnTo>
                  <a:lnTo>
                    <a:pt x="15" y="8"/>
                  </a:lnTo>
                  <a:lnTo>
                    <a:pt x="13" y="8"/>
                  </a:lnTo>
                  <a:lnTo>
                    <a:pt x="13" y="9"/>
                  </a:lnTo>
                  <a:lnTo>
                    <a:pt x="10" y="12"/>
                  </a:lnTo>
                  <a:lnTo>
                    <a:pt x="6" y="17"/>
                  </a:lnTo>
                  <a:lnTo>
                    <a:pt x="6" y="18"/>
                  </a:lnTo>
                  <a:lnTo>
                    <a:pt x="4" y="18"/>
                  </a:lnTo>
                  <a:lnTo>
                    <a:pt x="4" y="21"/>
                  </a:lnTo>
                  <a:lnTo>
                    <a:pt x="3" y="23"/>
                  </a:lnTo>
                  <a:lnTo>
                    <a:pt x="3" y="24"/>
                  </a:lnTo>
                  <a:lnTo>
                    <a:pt x="3" y="26"/>
                  </a:lnTo>
                  <a:lnTo>
                    <a:pt x="3" y="28"/>
                  </a:lnTo>
                  <a:lnTo>
                    <a:pt x="1" y="28"/>
                  </a:lnTo>
                  <a:lnTo>
                    <a:pt x="1" y="32"/>
                  </a:lnTo>
                  <a:lnTo>
                    <a:pt x="1" y="35"/>
                  </a:lnTo>
                  <a:lnTo>
                    <a:pt x="1" y="38"/>
                  </a:lnTo>
                  <a:lnTo>
                    <a:pt x="1" y="40"/>
                  </a:lnTo>
                  <a:lnTo>
                    <a:pt x="1" y="43"/>
                  </a:lnTo>
                  <a:lnTo>
                    <a:pt x="1" y="46"/>
                  </a:lnTo>
                  <a:lnTo>
                    <a:pt x="0" y="46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1" y="50"/>
                  </a:lnTo>
                  <a:lnTo>
                    <a:pt x="1" y="52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0" y="55"/>
                  </a:lnTo>
                  <a:lnTo>
                    <a:pt x="1" y="57"/>
                  </a:lnTo>
                  <a:lnTo>
                    <a:pt x="0" y="57"/>
                  </a:lnTo>
                  <a:lnTo>
                    <a:pt x="1" y="58"/>
                  </a:lnTo>
                  <a:lnTo>
                    <a:pt x="1" y="60"/>
                  </a:lnTo>
                  <a:lnTo>
                    <a:pt x="1" y="61"/>
                  </a:lnTo>
                  <a:lnTo>
                    <a:pt x="1" y="63"/>
                  </a:lnTo>
                  <a:lnTo>
                    <a:pt x="1" y="64"/>
                  </a:lnTo>
                  <a:lnTo>
                    <a:pt x="0" y="66"/>
                  </a:lnTo>
                  <a:lnTo>
                    <a:pt x="1" y="67"/>
                  </a:lnTo>
                  <a:lnTo>
                    <a:pt x="0" y="69"/>
                  </a:lnTo>
                  <a:lnTo>
                    <a:pt x="0" y="70"/>
                  </a:lnTo>
                  <a:lnTo>
                    <a:pt x="1" y="72"/>
                  </a:lnTo>
                  <a:lnTo>
                    <a:pt x="1" y="73"/>
                  </a:lnTo>
                  <a:lnTo>
                    <a:pt x="1" y="76"/>
                  </a:lnTo>
                  <a:lnTo>
                    <a:pt x="1" y="78"/>
                  </a:lnTo>
                  <a:lnTo>
                    <a:pt x="1" y="80"/>
                  </a:lnTo>
                  <a:lnTo>
                    <a:pt x="1" y="84"/>
                  </a:lnTo>
                  <a:lnTo>
                    <a:pt x="1" y="86"/>
                  </a:lnTo>
                  <a:lnTo>
                    <a:pt x="1" y="87"/>
                  </a:lnTo>
                  <a:lnTo>
                    <a:pt x="1" y="89"/>
                  </a:lnTo>
                  <a:lnTo>
                    <a:pt x="1" y="93"/>
                  </a:lnTo>
                  <a:lnTo>
                    <a:pt x="1" y="95"/>
                  </a:lnTo>
                  <a:lnTo>
                    <a:pt x="1" y="96"/>
                  </a:lnTo>
                  <a:lnTo>
                    <a:pt x="1" y="99"/>
                  </a:lnTo>
                  <a:lnTo>
                    <a:pt x="3" y="102"/>
                  </a:lnTo>
                  <a:lnTo>
                    <a:pt x="4" y="106"/>
                  </a:lnTo>
                  <a:lnTo>
                    <a:pt x="4" y="107"/>
                  </a:lnTo>
                  <a:lnTo>
                    <a:pt x="6" y="106"/>
                  </a:lnTo>
                  <a:lnTo>
                    <a:pt x="6" y="104"/>
                  </a:lnTo>
                  <a:lnTo>
                    <a:pt x="7" y="104"/>
                  </a:lnTo>
                  <a:lnTo>
                    <a:pt x="7" y="102"/>
                  </a:lnTo>
                  <a:lnTo>
                    <a:pt x="6" y="102"/>
                  </a:lnTo>
                  <a:lnTo>
                    <a:pt x="6" y="95"/>
                  </a:lnTo>
                  <a:lnTo>
                    <a:pt x="7" y="93"/>
                  </a:lnTo>
                  <a:lnTo>
                    <a:pt x="6" y="93"/>
                  </a:lnTo>
                  <a:lnTo>
                    <a:pt x="6" y="90"/>
                  </a:lnTo>
                  <a:lnTo>
                    <a:pt x="6" y="87"/>
                  </a:lnTo>
                  <a:lnTo>
                    <a:pt x="6" y="73"/>
                  </a:lnTo>
                  <a:lnTo>
                    <a:pt x="6" y="67"/>
                  </a:lnTo>
                  <a:lnTo>
                    <a:pt x="6" y="61"/>
                  </a:lnTo>
                  <a:lnTo>
                    <a:pt x="6" y="55"/>
                  </a:lnTo>
                  <a:lnTo>
                    <a:pt x="6" y="47"/>
                  </a:lnTo>
                  <a:lnTo>
                    <a:pt x="6" y="44"/>
                  </a:lnTo>
                  <a:lnTo>
                    <a:pt x="6" y="43"/>
                  </a:lnTo>
                  <a:lnTo>
                    <a:pt x="7" y="41"/>
                  </a:lnTo>
                  <a:lnTo>
                    <a:pt x="7" y="40"/>
                  </a:lnTo>
                  <a:lnTo>
                    <a:pt x="7" y="38"/>
                  </a:lnTo>
                  <a:lnTo>
                    <a:pt x="7" y="37"/>
                  </a:lnTo>
                  <a:lnTo>
                    <a:pt x="7" y="35"/>
                  </a:lnTo>
                  <a:lnTo>
                    <a:pt x="9" y="29"/>
                  </a:lnTo>
                  <a:lnTo>
                    <a:pt x="9" y="28"/>
                  </a:lnTo>
                  <a:lnTo>
                    <a:pt x="7" y="28"/>
                  </a:lnTo>
                  <a:lnTo>
                    <a:pt x="9" y="24"/>
                  </a:lnTo>
                  <a:lnTo>
                    <a:pt x="10" y="21"/>
                  </a:lnTo>
                  <a:lnTo>
                    <a:pt x="10" y="20"/>
                  </a:lnTo>
                  <a:lnTo>
                    <a:pt x="12" y="18"/>
                  </a:lnTo>
                  <a:lnTo>
                    <a:pt x="13" y="17"/>
                  </a:lnTo>
                  <a:lnTo>
                    <a:pt x="15" y="14"/>
                  </a:lnTo>
                  <a:lnTo>
                    <a:pt x="17" y="14"/>
                  </a:lnTo>
                  <a:lnTo>
                    <a:pt x="18" y="12"/>
                  </a:lnTo>
                  <a:lnTo>
                    <a:pt x="20" y="11"/>
                  </a:lnTo>
                  <a:lnTo>
                    <a:pt x="21" y="9"/>
                  </a:lnTo>
                  <a:lnTo>
                    <a:pt x="24" y="9"/>
                  </a:lnTo>
                  <a:lnTo>
                    <a:pt x="26" y="8"/>
                  </a:lnTo>
                  <a:lnTo>
                    <a:pt x="27" y="8"/>
                  </a:lnTo>
                  <a:lnTo>
                    <a:pt x="29" y="6"/>
                  </a:lnTo>
                  <a:lnTo>
                    <a:pt x="30" y="6"/>
                  </a:lnTo>
                  <a:lnTo>
                    <a:pt x="32" y="6"/>
                  </a:lnTo>
                  <a:lnTo>
                    <a:pt x="36" y="6"/>
                  </a:lnTo>
                  <a:lnTo>
                    <a:pt x="41" y="8"/>
                  </a:lnTo>
                  <a:lnTo>
                    <a:pt x="42" y="8"/>
                  </a:lnTo>
                  <a:lnTo>
                    <a:pt x="46" y="9"/>
                  </a:lnTo>
                  <a:lnTo>
                    <a:pt x="47" y="9"/>
                  </a:lnTo>
                  <a:lnTo>
                    <a:pt x="47" y="11"/>
                  </a:lnTo>
                  <a:lnTo>
                    <a:pt x="49" y="11"/>
                  </a:lnTo>
                  <a:lnTo>
                    <a:pt x="53" y="17"/>
                  </a:lnTo>
                  <a:lnTo>
                    <a:pt x="53" y="18"/>
                  </a:lnTo>
                  <a:lnTo>
                    <a:pt x="55" y="21"/>
                  </a:lnTo>
                  <a:lnTo>
                    <a:pt x="55" y="24"/>
                  </a:lnTo>
                  <a:lnTo>
                    <a:pt x="56" y="24"/>
                  </a:lnTo>
                  <a:lnTo>
                    <a:pt x="55" y="24"/>
                  </a:lnTo>
                  <a:lnTo>
                    <a:pt x="56" y="26"/>
                  </a:lnTo>
                  <a:lnTo>
                    <a:pt x="56" y="28"/>
                  </a:lnTo>
                  <a:lnTo>
                    <a:pt x="56" y="29"/>
                  </a:lnTo>
                  <a:lnTo>
                    <a:pt x="56" y="31"/>
                  </a:lnTo>
                  <a:lnTo>
                    <a:pt x="58" y="32"/>
                  </a:lnTo>
                  <a:lnTo>
                    <a:pt x="58" y="34"/>
                  </a:lnTo>
                  <a:lnTo>
                    <a:pt x="58" y="35"/>
                  </a:lnTo>
                  <a:lnTo>
                    <a:pt x="58" y="37"/>
                  </a:lnTo>
                  <a:lnTo>
                    <a:pt x="58" y="38"/>
                  </a:lnTo>
                  <a:lnTo>
                    <a:pt x="59" y="38"/>
                  </a:lnTo>
                  <a:lnTo>
                    <a:pt x="59" y="40"/>
                  </a:lnTo>
                  <a:lnTo>
                    <a:pt x="58" y="43"/>
                  </a:lnTo>
                  <a:lnTo>
                    <a:pt x="59" y="46"/>
                  </a:lnTo>
                  <a:lnTo>
                    <a:pt x="58" y="47"/>
                  </a:lnTo>
                  <a:lnTo>
                    <a:pt x="59" y="47"/>
                  </a:lnTo>
                  <a:lnTo>
                    <a:pt x="58" y="49"/>
                  </a:lnTo>
                  <a:lnTo>
                    <a:pt x="59" y="49"/>
                  </a:lnTo>
                  <a:lnTo>
                    <a:pt x="59" y="50"/>
                  </a:lnTo>
                  <a:lnTo>
                    <a:pt x="59" y="52"/>
                  </a:lnTo>
                  <a:lnTo>
                    <a:pt x="59" y="54"/>
                  </a:lnTo>
                  <a:lnTo>
                    <a:pt x="59" y="57"/>
                  </a:lnTo>
                  <a:lnTo>
                    <a:pt x="59" y="58"/>
                  </a:lnTo>
                  <a:lnTo>
                    <a:pt x="59" y="60"/>
                  </a:lnTo>
                  <a:lnTo>
                    <a:pt x="59" y="61"/>
                  </a:lnTo>
                  <a:lnTo>
                    <a:pt x="59" y="63"/>
                  </a:lnTo>
                  <a:lnTo>
                    <a:pt x="58" y="64"/>
                  </a:lnTo>
                  <a:lnTo>
                    <a:pt x="59" y="64"/>
                  </a:lnTo>
                  <a:lnTo>
                    <a:pt x="59" y="67"/>
                  </a:lnTo>
                  <a:lnTo>
                    <a:pt x="59" y="69"/>
                  </a:lnTo>
                  <a:lnTo>
                    <a:pt x="61" y="69"/>
                  </a:lnTo>
                  <a:lnTo>
                    <a:pt x="61" y="70"/>
                  </a:lnTo>
                  <a:lnTo>
                    <a:pt x="59" y="70"/>
                  </a:lnTo>
                  <a:lnTo>
                    <a:pt x="59" y="72"/>
                  </a:lnTo>
                  <a:lnTo>
                    <a:pt x="59" y="73"/>
                  </a:lnTo>
                  <a:lnTo>
                    <a:pt x="59" y="75"/>
                  </a:lnTo>
                  <a:lnTo>
                    <a:pt x="59" y="76"/>
                  </a:lnTo>
                  <a:lnTo>
                    <a:pt x="59" y="78"/>
                  </a:lnTo>
                  <a:lnTo>
                    <a:pt x="61" y="80"/>
                  </a:lnTo>
                  <a:lnTo>
                    <a:pt x="59" y="80"/>
                  </a:lnTo>
                  <a:lnTo>
                    <a:pt x="59" y="81"/>
                  </a:lnTo>
                  <a:lnTo>
                    <a:pt x="59" y="83"/>
                  </a:lnTo>
                  <a:lnTo>
                    <a:pt x="59" y="84"/>
                  </a:lnTo>
                  <a:lnTo>
                    <a:pt x="59" y="86"/>
                  </a:lnTo>
                  <a:lnTo>
                    <a:pt x="59" y="87"/>
                  </a:lnTo>
                  <a:lnTo>
                    <a:pt x="59" y="89"/>
                  </a:lnTo>
                  <a:lnTo>
                    <a:pt x="58" y="89"/>
                  </a:lnTo>
                  <a:lnTo>
                    <a:pt x="59" y="90"/>
                  </a:lnTo>
                  <a:lnTo>
                    <a:pt x="59" y="92"/>
                  </a:lnTo>
                  <a:lnTo>
                    <a:pt x="58" y="92"/>
                  </a:lnTo>
                  <a:lnTo>
                    <a:pt x="59" y="93"/>
                  </a:lnTo>
                  <a:lnTo>
                    <a:pt x="59" y="96"/>
                  </a:lnTo>
                  <a:lnTo>
                    <a:pt x="59" y="98"/>
                  </a:lnTo>
                  <a:lnTo>
                    <a:pt x="58" y="98"/>
                  </a:lnTo>
                  <a:lnTo>
                    <a:pt x="58" y="99"/>
                  </a:lnTo>
                  <a:lnTo>
                    <a:pt x="58" y="101"/>
                  </a:lnTo>
                  <a:lnTo>
                    <a:pt x="58" y="104"/>
                  </a:lnTo>
                  <a:lnTo>
                    <a:pt x="59" y="104"/>
                  </a:lnTo>
                  <a:lnTo>
                    <a:pt x="61" y="106"/>
                  </a:lnTo>
                  <a:lnTo>
                    <a:pt x="62" y="106"/>
                  </a:lnTo>
                  <a:lnTo>
                    <a:pt x="65" y="106"/>
                  </a:lnTo>
                  <a:lnTo>
                    <a:pt x="65" y="104"/>
                  </a:lnTo>
                  <a:lnTo>
                    <a:pt x="67" y="92"/>
                  </a:lnTo>
                  <a:lnTo>
                    <a:pt x="67" y="81"/>
                  </a:lnTo>
                  <a:lnTo>
                    <a:pt x="67" y="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8" name="Freeform 15">
              <a:extLst>
                <a:ext uri="{FF2B5EF4-FFF2-40B4-BE49-F238E27FC236}">
                  <a16:creationId xmlns:a16="http://schemas.microsoft.com/office/drawing/2014/main" id="{9895318D-5B91-45F3-89A4-E9987E99F25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0" y="4077"/>
              <a:ext cx="35" cy="53"/>
            </a:xfrm>
            <a:custGeom>
              <a:avLst/>
              <a:gdLst>
                <a:gd name="T0" fmla="*/ 5 w 67"/>
                <a:gd name="T1" fmla="*/ 3 h 107"/>
                <a:gd name="T2" fmla="*/ 5 w 67"/>
                <a:gd name="T3" fmla="*/ 1 h 107"/>
                <a:gd name="T4" fmla="*/ 4 w 67"/>
                <a:gd name="T5" fmla="*/ 0 h 107"/>
                <a:gd name="T6" fmla="*/ 4 w 67"/>
                <a:gd name="T7" fmla="*/ 0 h 107"/>
                <a:gd name="T8" fmla="*/ 3 w 67"/>
                <a:gd name="T9" fmla="*/ 0 h 107"/>
                <a:gd name="T10" fmla="*/ 3 w 67"/>
                <a:gd name="T11" fmla="*/ 0 h 107"/>
                <a:gd name="T12" fmla="*/ 2 w 67"/>
                <a:gd name="T13" fmla="*/ 0 h 107"/>
                <a:gd name="T14" fmla="*/ 2 w 67"/>
                <a:gd name="T15" fmla="*/ 0 h 107"/>
                <a:gd name="T16" fmla="*/ 2 w 67"/>
                <a:gd name="T17" fmla="*/ 0 h 107"/>
                <a:gd name="T18" fmla="*/ 1 w 67"/>
                <a:gd name="T19" fmla="*/ 0 h 107"/>
                <a:gd name="T20" fmla="*/ 1 w 67"/>
                <a:gd name="T21" fmla="*/ 1 h 107"/>
                <a:gd name="T22" fmla="*/ 1 w 67"/>
                <a:gd name="T23" fmla="*/ 1 h 107"/>
                <a:gd name="T24" fmla="*/ 1 w 67"/>
                <a:gd name="T25" fmla="*/ 1 h 107"/>
                <a:gd name="T26" fmla="*/ 1 w 67"/>
                <a:gd name="T27" fmla="*/ 2 h 107"/>
                <a:gd name="T28" fmla="*/ 1 w 67"/>
                <a:gd name="T29" fmla="*/ 2 h 107"/>
                <a:gd name="T30" fmla="*/ 0 w 67"/>
                <a:gd name="T31" fmla="*/ 3 h 107"/>
                <a:gd name="T32" fmla="*/ 1 w 67"/>
                <a:gd name="T33" fmla="*/ 3 h 107"/>
                <a:gd name="T34" fmla="*/ 1 w 67"/>
                <a:gd name="T35" fmla="*/ 3 h 107"/>
                <a:gd name="T36" fmla="*/ 1 w 67"/>
                <a:gd name="T37" fmla="*/ 4 h 107"/>
                <a:gd name="T38" fmla="*/ 1 w 67"/>
                <a:gd name="T39" fmla="*/ 4 h 107"/>
                <a:gd name="T40" fmla="*/ 1 w 67"/>
                <a:gd name="T41" fmla="*/ 4 h 107"/>
                <a:gd name="T42" fmla="*/ 1 w 67"/>
                <a:gd name="T43" fmla="*/ 4 h 107"/>
                <a:gd name="T44" fmla="*/ 1 w 67"/>
                <a:gd name="T45" fmla="*/ 5 h 107"/>
                <a:gd name="T46" fmla="*/ 1 w 67"/>
                <a:gd name="T47" fmla="*/ 5 h 107"/>
                <a:gd name="T48" fmla="*/ 1 w 67"/>
                <a:gd name="T49" fmla="*/ 6 h 107"/>
                <a:gd name="T50" fmla="*/ 1 w 67"/>
                <a:gd name="T51" fmla="*/ 6 h 107"/>
                <a:gd name="T52" fmla="*/ 1 w 67"/>
                <a:gd name="T53" fmla="*/ 5 h 107"/>
                <a:gd name="T54" fmla="*/ 1 w 67"/>
                <a:gd name="T55" fmla="*/ 4 h 107"/>
                <a:gd name="T56" fmla="*/ 1 w 67"/>
                <a:gd name="T57" fmla="*/ 2 h 107"/>
                <a:gd name="T58" fmla="*/ 1 w 67"/>
                <a:gd name="T59" fmla="*/ 2 h 107"/>
                <a:gd name="T60" fmla="*/ 1 w 67"/>
                <a:gd name="T61" fmla="*/ 2 h 107"/>
                <a:gd name="T62" fmla="*/ 1 w 67"/>
                <a:gd name="T63" fmla="*/ 1 h 107"/>
                <a:gd name="T64" fmla="*/ 1 w 67"/>
                <a:gd name="T65" fmla="*/ 1 h 107"/>
                <a:gd name="T66" fmla="*/ 2 w 67"/>
                <a:gd name="T67" fmla="*/ 0 h 107"/>
                <a:gd name="T68" fmla="*/ 2 w 67"/>
                <a:gd name="T69" fmla="*/ 0 h 107"/>
                <a:gd name="T70" fmla="*/ 2 w 67"/>
                <a:gd name="T71" fmla="*/ 0 h 107"/>
                <a:gd name="T72" fmla="*/ 2 w 67"/>
                <a:gd name="T73" fmla="*/ 0 h 107"/>
                <a:gd name="T74" fmla="*/ 3 w 67"/>
                <a:gd name="T75" fmla="*/ 0 h 107"/>
                <a:gd name="T76" fmla="*/ 4 w 67"/>
                <a:gd name="T77" fmla="*/ 0 h 107"/>
                <a:gd name="T78" fmla="*/ 4 w 67"/>
                <a:gd name="T79" fmla="*/ 1 h 107"/>
                <a:gd name="T80" fmla="*/ 4 w 67"/>
                <a:gd name="T81" fmla="*/ 1 h 107"/>
                <a:gd name="T82" fmla="*/ 4 w 67"/>
                <a:gd name="T83" fmla="*/ 1 h 107"/>
                <a:gd name="T84" fmla="*/ 4 w 67"/>
                <a:gd name="T85" fmla="*/ 2 h 107"/>
                <a:gd name="T86" fmla="*/ 4 w 67"/>
                <a:gd name="T87" fmla="*/ 2 h 107"/>
                <a:gd name="T88" fmla="*/ 4 w 67"/>
                <a:gd name="T89" fmla="*/ 2 h 107"/>
                <a:gd name="T90" fmla="*/ 4 w 67"/>
                <a:gd name="T91" fmla="*/ 3 h 107"/>
                <a:gd name="T92" fmla="*/ 4 w 67"/>
                <a:gd name="T93" fmla="*/ 3 h 107"/>
                <a:gd name="T94" fmla="*/ 4 w 67"/>
                <a:gd name="T95" fmla="*/ 3 h 107"/>
                <a:gd name="T96" fmla="*/ 4 w 67"/>
                <a:gd name="T97" fmla="*/ 3 h 107"/>
                <a:gd name="T98" fmla="*/ 4 w 67"/>
                <a:gd name="T99" fmla="*/ 3 h 107"/>
                <a:gd name="T100" fmla="*/ 5 w 67"/>
                <a:gd name="T101" fmla="*/ 4 h 107"/>
                <a:gd name="T102" fmla="*/ 4 w 67"/>
                <a:gd name="T103" fmla="*/ 4 h 107"/>
                <a:gd name="T104" fmla="*/ 5 w 67"/>
                <a:gd name="T105" fmla="*/ 4 h 107"/>
                <a:gd name="T106" fmla="*/ 5 w 67"/>
                <a:gd name="T107" fmla="*/ 4 h 107"/>
                <a:gd name="T108" fmla="*/ 4 w 67"/>
                <a:gd name="T109" fmla="*/ 5 h 107"/>
                <a:gd name="T110" fmla="*/ 4 w 67"/>
                <a:gd name="T111" fmla="*/ 5 h 107"/>
                <a:gd name="T112" fmla="*/ 4 w 67"/>
                <a:gd name="T113" fmla="*/ 5 h 107"/>
                <a:gd name="T114" fmla="*/ 5 w 67"/>
                <a:gd name="T115" fmla="*/ 5 h 107"/>
                <a:gd name="T116" fmla="*/ 4 w 67"/>
                <a:gd name="T117" fmla="*/ 6 h 107"/>
                <a:gd name="T118" fmla="*/ 4 w 67"/>
                <a:gd name="T119" fmla="*/ 6 h 107"/>
                <a:gd name="T120" fmla="*/ 5 w 67"/>
                <a:gd name="T121" fmla="*/ 6 h 107"/>
                <a:gd name="T122" fmla="*/ 5 w 67"/>
                <a:gd name="T123" fmla="*/ 5 h 107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67" h="107">
                  <a:moveTo>
                    <a:pt x="67" y="79"/>
                  </a:moveTo>
                  <a:lnTo>
                    <a:pt x="67" y="79"/>
                  </a:lnTo>
                  <a:lnTo>
                    <a:pt x="67" y="78"/>
                  </a:lnTo>
                  <a:lnTo>
                    <a:pt x="67" y="59"/>
                  </a:lnTo>
                  <a:lnTo>
                    <a:pt x="67" y="50"/>
                  </a:lnTo>
                  <a:lnTo>
                    <a:pt x="65" y="38"/>
                  </a:lnTo>
                  <a:lnTo>
                    <a:pt x="64" y="22"/>
                  </a:lnTo>
                  <a:lnTo>
                    <a:pt x="62" y="19"/>
                  </a:lnTo>
                  <a:lnTo>
                    <a:pt x="61" y="16"/>
                  </a:lnTo>
                  <a:lnTo>
                    <a:pt x="61" y="13"/>
                  </a:lnTo>
                  <a:lnTo>
                    <a:pt x="55" y="7"/>
                  </a:lnTo>
                  <a:lnTo>
                    <a:pt x="53" y="6"/>
                  </a:lnTo>
                  <a:lnTo>
                    <a:pt x="52" y="4"/>
                  </a:lnTo>
                  <a:lnTo>
                    <a:pt x="47" y="3"/>
                  </a:lnTo>
                  <a:lnTo>
                    <a:pt x="46" y="1"/>
                  </a:lnTo>
                  <a:lnTo>
                    <a:pt x="44" y="1"/>
                  </a:lnTo>
                  <a:lnTo>
                    <a:pt x="40" y="0"/>
                  </a:lnTo>
                  <a:lnTo>
                    <a:pt x="38" y="0"/>
                  </a:lnTo>
                  <a:lnTo>
                    <a:pt x="36" y="0"/>
                  </a:lnTo>
                  <a:lnTo>
                    <a:pt x="35" y="0"/>
                  </a:lnTo>
                  <a:lnTo>
                    <a:pt x="33" y="0"/>
                  </a:lnTo>
                  <a:lnTo>
                    <a:pt x="32" y="1"/>
                  </a:lnTo>
                  <a:lnTo>
                    <a:pt x="30" y="1"/>
                  </a:lnTo>
                  <a:lnTo>
                    <a:pt x="29" y="1"/>
                  </a:lnTo>
                  <a:lnTo>
                    <a:pt x="26" y="1"/>
                  </a:lnTo>
                  <a:lnTo>
                    <a:pt x="24" y="1"/>
                  </a:lnTo>
                  <a:lnTo>
                    <a:pt x="24" y="3"/>
                  </a:lnTo>
                  <a:lnTo>
                    <a:pt x="23" y="3"/>
                  </a:lnTo>
                  <a:lnTo>
                    <a:pt x="21" y="4"/>
                  </a:lnTo>
                  <a:lnTo>
                    <a:pt x="20" y="4"/>
                  </a:lnTo>
                  <a:lnTo>
                    <a:pt x="18" y="6"/>
                  </a:lnTo>
                  <a:lnTo>
                    <a:pt x="17" y="6"/>
                  </a:lnTo>
                  <a:lnTo>
                    <a:pt x="17" y="7"/>
                  </a:lnTo>
                  <a:lnTo>
                    <a:pt x="15" y="7"/>
                  </a:lnTo>
                  <a:lnTo>
                    <a:pt x="14" y="7"/>
                  </a:lnTo>
                  <a:lnTo>
                    <a:pt x="14" y="9"/>
                  </a:lnTo>
                  <a:lnTo>
                    <a:pt x="11" y="12"/>
                  </a:lnTo>
                  <a:lnTo>
                    <a:pt x="6" y="16"/>
                  </a:lnTo>
                  <a:lnTo>
                    <a:pt x="6" y="18"/>
                  </a:lnTo>
                  <a:lnTo>
                    <a:pt x="4" y="21"/>
                  </a:lnTo>
                  <a:lnTo>
                    <a:pt x="4" y="22"/>
                  </a:lnTo>
                  <a:lnTo>
                    <a:pt x="3" y="24"/>
                  </a:lnTo>
                  <a:lnTo>
                    <a:pt x="3" y="26"/>
                  </a:lnTo>
                  <a:lnTo>
                    <a:pt x="3" y="27"/>
                  </a:lnTo>
                  <a:lnTo>
                    <a:pt x="3" y="32"/>
                  </a:lnTo>
                  <a:lnTo>
                    <a:pt x="1" y="35"/>
                  </a:lnTo>
                  <a:lnTo>
                    <a:pt x="1" y="38"/>
                  </a:lnTo>
                  <a:lnTo>
                    <a:pt x="1" y="39"/>
                  </a:lnTo>
                  <a:lnTo>
                    <a:pt x="1" y="42"/>
                  </a:lnTo>
                  <a:lnTo>
                    <a:pt x="1" y="45"/>
                  </a:lnTo>
                  <a:lnTo>
                    <a:pt x="1" y="47"/>
                  </a:lnTo>
                  <a:lnTo>
                    <a:pt x="0" y="48"/>
                  </a:lnTo>
                  <a:lnTo>
                    <a:pt x="1" y="48"/>
                  </a:lnTo>
                  <a:lnTo>
                    <a:pt x="1" y="52"/>
                  </a:lnTo>
                  <a:lnTo>
                    <a:pt x="0" y="53"/>
                  </a:lnTo>
                  <a:lnTo>
                    <a:pt x="1" y="55"/>
                  </a:lnTo>
                  <a:lnTo>
                    <a:pt x="1" y="56"/>
                  </a:lnTo>
                  <a:lnTo>
                    <a:pt x="0" y="56"/>
                  </a:lnTo>
                  <a:lnTo>
                    <a:pt x="1" y="58"/>
                  </a:lnTo>
                  <a:lnTo>
                    <a:pt x="1" y="61"/>
                  </a:lnTo>
                  <a:lnTo>
                    <a:pt x="1" y="62"/>
                  </a:lnTo>
                  <a:lnTo>
                    <a:pt x="1" y="64"/>
                  </a:lnTo>
                  <a:lnTo>
                    <a:pt x="1" y="65"/>
                  </a:lnTo>
                  <a:lnTo>
                    <a:pt x="1" y="67"/>
                  </a:lnTo>
                  <a:lnTo>
                    <a:pt x="1" y="68"/>
                  </a:lnTo>
                  <a:lnTo>
                    <a:pt x="0" y="68"/>
                  </a:lnTo>
                  <a:lnTo>
                    <a:pt x="1" y="70"/>
                  </a:lnTo>
                  <a:lnTo>
                    <a:pt x="1" y="71"/>
                  </a:lnTo>
                  <a:lnTo>
                    <a:pt x="1" y="73"/>
                  </a:lnTo>
                  <a:lnTo>
                    <a:pt x="1" y="74"/>
                  </a:lnTo>
                  <a:lnTo>
                    <a:pt x="1" y="76"/>
                  </a:lnTo>
                  <a:lnTo>
                    <a:pt x="1" y="78"/>
                  </a:lnTo>
                  <a:lnTo>
                    <a:pt x="1" y="79"/>
                  </a:lnTo>
                  <a:lnTo>
                    <a:pt x="1" y="84"/>
                  </a:lnTo>
                  <a:lnTo>
                    <a:pt x="1" y="85"/>
                  </a:lnTo>
                  <a:lnTo>
                    <a:pt x="1" y="87"/>
                  </a:lnTo>
                  <a:lnTo>
                    <a:pt x="1" y="88"/>
                  </a:lnTo>
                  <a:lnTo>
                    <a:pt x="1" y="93"/>
                  </a:lnTo>
                  <a:lnTo>
                    <a:pt x="1" y="94"/>
                  </a:lnTo>
                  <a:lnTo>
                    <a:pt x="1" y="96"/>
                  </a:lnTo>
                  <a:lnTo>
                    <a:pt x="3" y="99"/>
                  </a:lnTo>
                  <a:lnTo>
                    <a:pt x="3" y="102"/>
                  </a:lnTo>
                  <a:lnTo>
                    <a:pt x="4" y="105"/>
                  </a:lnTo>
                  <a:lnTo>
                    <a:pt x="4" y="107"/>
                  </a:lnTo>
                  <a:lnTo>
                    <a:pt x="6" y="107"/>
                  </a:lnTo>
                  <a:lnTo>
                    <a:pt x="8" y="105"/>
                  </a:lnTo>
                  <a:lnTo>
                    <a:pt x="8" y="104"/>
                  </a:lnTo>
                  <a:lnTo>
                    <a:pt x="8" y="102"/>
                  </a:lnTo>
                  <a:lnTo>
                    <a:pt x="8" y="94"/>
                  </a:lnTo>
                  <a:lnTo>
                    <a:pt x="8" y="93"/>
                  </a:lnTo>
                  <a:lnTo>
                    <a:pt x="8" y="90"/>
                  </a:lnTo>
                  <a:lnTo>
                    <a:pt x="6" y="87"/>
                  </a:lnTo>
                  <a:lnTo>
                    <a:pt x="6" y="73"/>
                  </a:lnTo>
                  <a:lnTo>
                    <a:pt x="6" y="67"/>
                  </a:lnTo>
                  <a:lnTo>
                    <a:pt x="6" y="61"/>
                  </a:lnTo>
                  <a:lnTo>
                    <a:pt x="6" y="55"/>
                  </a:lnTo>
                  <a:lnTo>
                    <a:pt x="6" y="47"/>
                  </a:lnTo>
                  <a:lnTo>
                    <a:pt x="6" y="44"/>
                  </a:lnTo>
                  <a:lnTo>
                    <a:pt x="8" y="42"/>
                  </a:lnTo>
                  <a:lnTo>
                    <a:pt x="8" y="41"/>
                  </a:lnTo>
                  <a:lnTo>
                    <a:pt x="8" y="39"/>
                  </a:lnTo>
                  <a:lnTo>
                    <a:pt x="8" y="38"/>
                  </a:lnTo>
                  <a:lnTo>
                    <a:pt x="8" y="36"/>
                  </a:lnTo>
                  <a:lnTo>
                    <a:pt x="8" y="35"/>
                  </a:lnTo>
                  <a:lnTo>
                    <a:pt x="9" y="29"/>
                  </a:lnTo>
                  <a:lnTo>
                    <a:pt x="9" y="27"/>
                  </a:lnTo>
                  <a:lnTo>
                    <a:pt x="9" y="24"/>
                  </a:lnTo>
                  <a:lnTo>
                    <a:pt x="11" y="21"/>
                  </a:lnTo>
                  <a:lnTo>
                    <a:pt x="11" y="19"/>
                  </a:lnTo>
                  <a:lnTo>
                    <a:pt x="12" y="18"/>
                  </a:lnTo>
                  <a:lnTo>
                    <a:pt x="14" y="16"/>
                  </a:lnTo>
                  <a:lnTo>
                    <a:pt x="15" y="13"/>
                  </a:lnTo>
                  <a:lnTo>
                    <a:pt x="17" y="13"/>
                  </a:lnTo>
                  <a:lnTo>
                    <a:pt x="18" y="12"/>
                  </a:lnTo>
                  <a:lnTo>
                    <a:pt x="20" y="10"/>
                  </a:lnTo>
                  <a:lnTo>
                    <a:pt x="21" y="9"/>
                  </a:lnTo>
                  <a:lnTo>
                    <a:pt x="24" y="9"/>
                  </a:lnTo>
                  <a:lnTo>
                    <a:pt x="26" y="7"/>
                  </a:lnTo>
                  <a:lnTo>
                    <a:pt x="27" y="7"/>
                  </a:lnTo>
                  <a:lnTo>
                    <a:pt x="29" y="7"/>
                  </a:lnTo>
                  <a:lnTo>
                    <a:pt x="29" y="6"/>
                  </a:lnTo>
                  <a:lnTo>
                    <a:pt x="30" y="6"/>
                  </a:lnTo>
                  <a:lnTo>
                    <a:pt x="32" y="6"/>
                  </a:lnTo>
                  <a:lnTo>
                    <a:pt x="36" y="6"/>
                  </a:lnTo>
                  <a:lnTo>
                    <a:pt x="41" y="7"/>
                  </a:lnTo>
                  <a:lnTo>
                    <a:pt x="43" y="6"/>
                  </a:lnTo>
                  <a:lnTo>
                    <a:pt x="43" y="7"/>
                  </a:lnTo>
                  <a:lnTo>
                    <a:pt x="44" y="7"/>
                  </a:lnTo>
                  <a:lnTo>
                    <a:pt x="46" y="9"/>
                  </a:lnTo>
                  <a:lnTo>
                    <a:pt x="47" y="9"/>
                  </a:lnTo>
                  <a:lnTo>
                    <a:pt x="47" y="10"/>
                  </a:lnTo>
                  <a:lnTo>
                    <a:pt x="50" y="10"/>
                  </a:lnTo>
                  <a:lnTo>
                    <a:pt x="53" y="16"/>
                  </a:lnTo>
                  <a:lnTo>
                    <a:pt x="53" y="18"/>
                  </a:lnTo>
                  <a:lnTo>
                    <a:pt x="55" y="18"/>
                  </a:lnTo>
                  <a:lnTo>
                    <a:pt x="56" y="21"/>
                  </a:lnTo>
                  <a:lnTo>
                    <a:pt x="56" y="24"/>
                  </a:lnTo>
                  <a:lnTo>
                    <a:pt x="56" y="26"/>
                  </a:lnTo>
                  <a:lnTo>
                    <a:pt x="58" y="27"/>
                  </a:lnTo>
                  <a:lnTo>
                    <a:pt x="58" y="29"/>
                  </a:lnTo>
                  <a:lnTo>
                    <a:pt x="56" y="30"/>
                  </a:lnTo>
                  <a:lnTo>
                    <a:pt x="58" y="32"/>
                  </a:lnTo>
                  <a:lnTo>
                    <a:pt x="58" y="33"/>
                  </a:lnTo>
                  <a:lnTo>
                    <a:pt x="58" y="35"/>
                  </a:lnTo>
                  <a:lnTo>
                    <a:pt x="58" y="36"/>
                  </a:lnTo>
                  <a:lnTo>
                    <a:pt x="58" y="38"/>
                  </a:lnTo>
                  <a:lnTo>
                    <a:pt x="59" y="38"/>
                  </a:lnTo>
                  <a:lnTo>
                    <a:pt x="59" y="39"/>
                  </a:lnTo>
                  <a:lnTo>
                    <a:pt x="59" y="42"/>
                  </a:lnTo>
                  <a:lnTo>
                    <a:pt x="59" y="45"/>
                  </a:lnTo>
                  <a:lnTo>
                    <a:pt x="59" y="47"/>
                  </a:lnTo>
                  <a:lnTo>
                    <a:pt x="59" y="48"/>
                  </a:lnTo>
                  <a:lnTo>
                    <a:pt x="59" y="50"/>
                  </a:lnTo>
                  <a:lnTo>
                    <a:pt x="59" y="52"/>
                  </a:lnTo>
                  <a:lnTo>
                    <a:pt x="59" y="53"/>
                  </a:lnTo>
                  <a:lnTo>
                    <a:pt x="59" y="56"/>
                  </a:lnTo>
                  <a:lnTo>
                    <a:pt x="59" y="58"/>
                  </a:lnTo>
                  <a:lnTo>
                    <a:pt x="59" y="59"/>
                  </a:lnTo>
                  <a:lnTo>
                    <a:pt x="59" y="61"/>
                  </a:lnTo>
                  <a:lnTo>
                    <a:pt x="59" y="62"/>
                  </a:lnTo>
                  <a:lnTo>
                    <a:pt x="59" y="64"/>
                  </a:lnTo>
                  <a:lnTo>
                    <a:pt x="59" y="67"/>
                  </a:lnTo>
                  <a:lnTo>
                    <a:pt x="61" y="67"/>
                  </a:lnTo>
                  <a:lnTo>
                    <a:pt x="61" y="68"/>
                  </a:lnTo>
                  <a:lnTo>
                    <a:pt x="61" y="70"/>
                  </a:lnTo>
                  <a:lnTo>
                    <a:pt x="59" y="70"/>
                  </a:lnTo>
                  <a:lnTo>
                    <a:pt x="59" y="71"/>
                  </a:lnTo>
                  <a:lnTo>
                    <a:pt x="59" y="73"/>
                  </a:lnTo>
                  <a:lnTo>
                    <a:pt x="61" y="73"/>
                  </a:lnTo>
                  <a:lnTo>
                    <a:pt x="59" y="74"/>
                  </a:lnTo>
                  <a:lnTo>
                    <a:pt x="59" y="76"/>
                  </a:lnTo>
                  <a:lnTo>
                    <a:pt x="61" y="76"/>
                  </a:lnTo>
                  <a:lnTo>
                    <a:pt x="59" y="76"/>
                  </a:lnTo>
                  <a:lnTo>
                    <a:pt x="59" y="78"/>
                  </a:lnTo>
                  <a:lnTo>
                    <a:pt x="61" y="78"/>
                  </a:lnTo>
                  <a:lnTo>
                    <a:pt x="61" y="79"/>
                  </a:lnTo>
                  <a:lnTo>
                    <a:pt x="59" y="79"/>
                  </a:lnTo>
                  <a:lnTo>
                    <a:pt x="59" y="81"/>
                  </a:lnTo>
                  <a:lnTo>
                    <a:pt x="59" y="82"/>
                  </a:lnTo>
                  <a:lnTo>
                    <a:pt x="59" y="84"/>
                  </a:lnTo>
                  <a:lnTo>
                    <a:pt x="59" y="85"/>
                  </a:lnTo>
                  <a:lnTo>
                    <a:pt x="59" y="87"/>
                  </a:lnTo>
                  <a:lnTo>
                    <a:pt x="59" y="88"/>
                  </a:lnTo>
                  <a:lnTo>
                    <a:pt x="58" y="88"/>
                  </a:lnTo>
                  <a:lnTo>
                    <a:pt x="59" y="90"/>
                  </a:lnTo>
                  <a:lnTo>
                    <a:pt x="59" y="91"/>
                  </a:lnTo>
                  <a:lnTo>
                    <a:pt x="58" y="91"/>
                  </a:lnTo>
                  <a:lnTo>
                    <a:pt x="59" y="93"/>
                  </a:lnTo>
                  <a:lnTo>
                    <a:pt x="61" y="93"/>
                  </a:lnTo>
                  <a:lnTo>
                    <a:pt x="59" y="94"/>
                  </a:lnTo>
                  <a:lnTo>
                    <a:pt x="59" y="96"/>
                  </a:lnTo>
                  <a:lnTo>
                    <a:pt x="59" y="97"/>
                  </a:lnTo>
                  <a:lnTo>
                    <a:pt x="58" y="97"/>
                  </a:lnTo>
                  <a:lnTo>
                    <a:pt x="59" y="99"/>
                  </a:lnTo>
                  <a:lnTo>
                    <a:pt x="58" y="99"/>
                  </a:lnTo>
                  <a:lnTo>
                    <a:pt x="59" y="100"/>
                  </a:lnTo>
                  <a:lnTo>
                    <a:pt x="59" y="104"/>
                  </a:lnTo>
                  <a:lnTo>
                    <a:pt x="61" y="104"/>
                  </a:lnTo>
                  <a:lnTo>
                    <a:pt x="61" y="105"/>
                  </a:lnTo>
                  <a:lnTo>
                    <a:pt x="62" y="105"/>
                  </a:lnTo>
                  <a:lnTo>
                    <a:pt x="65" y="105"/>
                  </a:lnTo>
                  <a:lnTo>
                    <a:pt x="67" y="104"/>
                  </a:lnTo>
                  <a:lnTo>
                    <a:pt x="67" y="91"/>
                  </a:lnTo>
                  <a:lnTo>
                    <a:pt x="67" y="81"/>
                  </a:lnTo>
                  <a:lnTo>
                    <a:pt x="67" y="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 sz="1350"/>
            </a:p>
          </p:txBody>
        </p:sp>
        <p:sp>
          <p:nvSpPr>
            <p:cNvPr id="39" name="Freeform 16">
              <a:extLst>
                <a:ext uri="{FF2B5EF4-FFF2-40B4-BE49-F238E27FC236}">
                  <a16:creationId xmlns:a16="http://schemas.microsoft.com/office/drawing/2014/main" id="{438C3DF8-A8E7-4BFB-BDF5-33065F1E9E0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44" y="4023"/>
              <a:ext cx="146" cy="146"/>
            </a:xfrm>
            <a:custGeom>
              <a:avLst/>
              <a:gdLst>
                <a:gd name="T0" fmla="*/ 0 w 291"/>
                <a:gd name="T1" fmla="*/ 0 h 292"/>
                <a:gd name="T2" fmla="*/ 0 w 291"/>
                <a:gd name="T3" fmla="*/ 19 h 292"/>
                <a:gd name="T4" fmla="*/ 19 w 291"/>
                <a:gd name="T5" fmla="*/ 19 h 292"/>
                <a:gd name="T6" fmla="*/ 19 w 291"/>
                <a:gd name="T7" fmla="*/ 0 h 292"/>
                <a:gd name="T8" fmla="*/ 0 w 291"/>
                <a:gd name="T9" fmla="*/ 0 h 292"/>
                <a:gd name="T10" fmla="*/ 0 w 291"/>
                <a:gd name="T11" fmla="*/ 0 h 292"/>
                <a:gd name="T12" fmla="*/ 18 w 291"/>
                <a:gd name="T13" fmla="*/ 18 h 292"/>
                <a:gd name="T14" fmla="*/ 1 w 291"/>
                <a:gd name="T15" fmla="*/ 18 h 292"/>
                <a:gd name="T16" fmla="*/ 1 w 291"/>
                <a:gd name="T17" fmla="*/ 1 h 292"/>
                <a:gd name="T18" fmla="*/ 18 w 291"/>
                <a:gd name="T19" fmla="*/ 1 h 292"/>
                <a:gd name="T20" fmla="*/ 18 w 291"/>
                <a:gd name="T21" fmla="*/ 18 h 292"/>
                <a:gd name="T22" fmla="*/ 18 w 291"/>
                <a:gd name="T23" fmla="*/ 18 h 29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91" h="292">
                  <a:moveTo>
                    <a:pt x="0" y="0"/>
                  </a:moveTo>
                  <a:lnTo>
                    <a:pt x="0" y="292"/>
                  </a:lnTo>
                  <a:lnTo>
                    <a:pt x="291" y="292"/>
                  </a:lnTo>
                  <a:lnTo>
                    <a:pt x="291" y="0"/>
                  </a:lnTo>
                  <a:lnTo>
                    <a:pt x="0" y="0"/>
                  </a:lnTo>
                  <a:close/>
                  <a:moveTo>
                    <a:pt x="276" y="277"/>
                  </a:moveTo>
                  <a:lnTo>
                    <a:pt x="15" y="277"/>
                  </a:lnTo>
                  <a:lnTo>
                    <a:pt x="15" y="15"/>
                  </a:lnTo>
                  <a:lnTo>
                    <a:pt x="276" y="15"/>
                  </a:lnTo>
                  <a:lnTo>
                    <a:pt x="276" y="27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 sz="1350"/>
            </a:p>
          </p:txBody>
        </p:sp>
      </p:grpSp>
      <p:pic>
        <p:nvPicPr>
          <p:cNvPr id="4" name="Immagine 19" descr="INTESA_SANPAOLO white.png">
            <a:extLst>
              <a:ext uri="{FF2B5EF4-FFF2-40B4-BE49-F238E27FC236}">
                <a16:creationId xmlns:a16="http://schemas.microsoft.com/office/drawing/2014/main" id="{ED47949B-C90B-6971-79DC-1FD8BD314B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4737100"/>
            <a:ext cx="1557337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39753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04">
          <p15:clr>
            <a:srgbClr val="FBAE40"/>
          </p15:clr>
        </p15:guide>
        <p15:guide id="2" pos="249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322F3F97-C4BD-4C8C-8B22-1E039B8E71B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220" y="1216"/>
          <a:ext cx="1220" cy="12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08" imgH="408" progId="TCLayout.ActiveDocument.1">
                  <p:embed/>
                </p:oleObj>
              </mc:Choice>
              <mc:Fallback>
                <p:oleObj name="think-cell Slide" r:id="rId4" imgW="408" imgH="408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322F3F97-C4BD-4C8C-8B22-1E039B8E71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20" y="1216"/>
                        <a:ext cx="1220" cy="12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F204732B-8668-4E87-BE41-B477E443FFCE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2" y="1"/>
            <a:ext cx="121968" cy="12148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rtl="0"/>
            <a:endParaRPr lang="it-IT" sz="1684" b="1" i="0" baseline="0" dirty="0">
              <a:solidFill>
                <a:schemeClr val="tx1"/>
              </a:solidFill>
              <a:latin typeface="Century Gothic" panose="020B0502020202020204" pitchFamily="34" charset="0"/>
              <a:ea typeface="+mj-ea"/>
              <a:cs typeface="+mj-cs"/>
              <a:sym typeface="Century Gothic" panose="020B0502020202020204" pitchFamily="34" charset="0"/>
            </a:endParaRPr>
          </a:p>
        </p:txBody>
      </p:sp>
      <p:sp>
        <p:nvSpPr>
          <p:cNvPr id="2" name="2. Slide Title"/>
          <p:cNvSpPr>
            <a:spLocks noGrp="1"/>
          </p:cNvSpPr>
          <p:nvPr>
            <p:ph type="title"/>
          </p:nvPr>
        </p:nvSpPr>
        <p:spPr bwMode="auto"/>
        <p:txBody>
          <a:bodyPr vert="horz"/>
          <a:lstStyle>
            <a:lvl1pPr rtl="0">
              <a:defRPr>
                <a:latin typeface="Century Gothic" panose="020B0502020202020204" pitchFamily="34" charset="0"/>
                <a:sym typeface="Century Gothic" panose="020B0502020202020204" pitchFamily="34" charset="0"/>
              </a:defRPr>
            </a:lvl1pPr>
          </a:lstStyle>
          <a:p>
            <a:r>
              <a:rPr lang="it-IT" dirty="0"/>
              <a:t>Click to </a:t>
            </a:r>
            <a:r>
              <a:rPr lang="it-IT" dirty="0" err="1"/>
              <a:t>edit</a:t>
            </a:r>
            <a:r>
              <a:rPr lang="it-IT" dirty="0"/>
              <a:t> Master </a:t>
            </a:r>
            <a:r>
              <a:rPr lang="it-IT" dirty="0" err="1"/>
              <a:t>title</a:t>
            </a:r>
            <a:r>
              <a:rPr lang="it-IT" dirty="0"/>
              <a:t> style</a:t>
            </a:r>
          </a:p>
        </p:txBody>
      </p:sp>
      <p:pic>
        <p:nvPicPr>
          <p:cNvPr id="5" name="Immagine 4" descr="INTESA_SANPAOLO white.png">
            <a:extLst>
              <a:ext uri="{FF2B5EF4-FFF2-40B4-BE49-F238E27FC236}">
                <a16:creationId xmlns:a16="http://schemas.microsoft.com/office/drawing/2014/main" id="{BE33B288-691F-4532-9282-10876916D16C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7132" y="4774521"/>
            <a:ext cx="1563626" cy="177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1399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40">
          <p15:clr>
            <a:srgbClr val="F26B43"/>
          </p15:clr>
        </p15:guide>
        <p15:guide id="2" pos="99">
          <p15:clr>
            <a:srgbClr val="F26B43"/>
          </p15:clr>
        </p15:guide>
        <p15:guide id="3" orient="horz" pos="571">
          <p15:clr>
            <a:srgbClr val="F26B43"/>
          </p15:clr>
        </p15:guide>
        <p15:guide id="4" orient="horz" pos="391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-PPTLG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399231" y="273845"/>
            <a:ext cx="7864880" cy="342900"/>
          </a:xfrm>
        </p:spPr>
        <p:txBody>
          <a:bodyPr>
            <a:noAutofit/>
          </a:bodyPr>
          <a:lstStyle>
            <a:lvl1pPr>
              <a:defRPr sz="2400" b="1" baseline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939662" y="1788911"/>
            <a:ext cx="7228750" cy="2693445"/>
          </a:xfrm>
        </p:spPr>
        <p:txBody>
          <a:bodyPr>
            <a:noAutofit/>
          </a:bodyPr>
          <a:lstStyle>
            <a:lvl1pPr>
              <a:defRPr sz="1600" baseline="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Inserire tabella o grafico misura </a:t>
            </a:r>
            <a:r>
              <a:rPr lang="it-IT" dirty="0" err="1"/>
              <a:t>LargeWithText</a:t>
            </a:r>
            <a:endParaRPr lang="it-IT" dirty="0"/>
          </a:p>
        </p:txBody>
      </p:sp>
      <p:sp>
        <p:nvSpPr>
          <p:cNvPr id="15" name="Segnaposto testo 14"/>
          <p:cNvSpPr>
            <a:spLocks noGrp="1"/>
          </p:cNvSpPr>
          <p:nvPr>
            <p:ph type="body" sz="quarter" idx="11" hasCustomPrompt="1"/>
          </p:nvPr>
        </p:nvSpPr>
        <p:spPr>
          <a:xfrm>
            <a:off x="404796" y="788389"/>
            <a:ext cx="8382767" cy="482147"/>
          </a:xfrm>
        </p:spPr>
        <p:txBody>
          <a:bodyPr>
            <a:noAutofit/>
          </a:bodyPr>
          <a:lstStyle>
            <a:lvl1pPr marL="0" indent="0">
              <a:buClr>
                <a:srgbClr val="003A79"/>
              </a:buClr>
              <a:buSzPct val="190000"/>
              <a:buFontTx/>
              <a:buNone/>
              <a:tabLst/>
              <a:defRPr sz="1600" baseline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16 MIN Century </a:t>
            </a:r>
            <a:r>
              <a:rPr lang="it-IT" dirty="0" err="1"/>
              <a:t>Gothic</a:t>
            </a:r>
            <a:r>
              <a:rPr lang="it-IT" dirty="0"/>
              <a:t> 18 MAX</a:t>
            </a:r>
          </a:p>
          <a:p>
            <a:pPr lvl="0"/>
            <a:endParaRPr lang="it-IT" dirty="0"/>
          </a:p>
          <a:p>
            <a:pPr lvl="0"/>
            <a:endParaRPr lang="it-IT" dirty="0"/>
          </a:p>
          <a:p>
            <a:pPr lvl="0"/>
            <a:endParaRPr lang="it-IT" dirty="0"/>
          </a:p>
          <a:p>
            <a:pPr lvl="0"/>
            <a:endParaRPr lang="it-IT" dirty="0"/>
          </a:p>
          <a:p>
            <a:pPr lvl="0"/>
            <a:endParaRPr lang="it-IT" dirty="0"/>
          </a:p>
          <a:p>
            <a:pPr lvl="0"/>
            <a:endParaRPr lang="it-IT" dirty="0"/>
          </a:p>
        </p:txBody>
      </p:sp>
      <p:sp>
        <p:nvSpPr>
          <p:cNvPr id="17" name="Segnaposto testo 16"/>
          <p:cNvSpPr>
            <a:spLocks noGrp="1"/>
          </p:cNvSpPr>
          <p:nvPr>
            <p:ph type="body" sz="quarter" idx="12" hasCustomPrompt="1"/>
          </p:nvPr>
        </p:nvSpPr>
        <p:spPr>
          <a:xfrm>
            <a:off x="405205" y="4574928"/>
            <a:ext cx="4001341" cy="16852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000" i="1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3" hasCustomPrompt="1"/>
          </p:nvPr>
        </p:nvSpPr>
        <p:spPr>
          <a:xfrm>
            <a:off x="3578119" y="1394555"/>
            <a:ext cx="2384382" cy="270338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14</a:t>
            </a:r>
          </a:p>
        </p:txBody>
      </p:sp>
      <p:sp>
        <p:nvSpPr>
          <p:cNvPr id="16" name="Segnaposto numero diapositiva 5"/>
          <p:cNvSpPr>
            <a:spLocks noGrp="1"/>
          </p:cNvSpPr>
          <p:nvPr>
            <p:ph type="sldNum" sz="quarter" idx="14"/>
          </p:nvPr>
        </p:nvSpPr>
        <p:spPr>
          <a:xfrm>
            <a:off x="8593980" y="134541"/>
            <a:ext cx="415992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1379293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04">
          <p15:clr>
            <a:srgbClr val="FBAE40"/>
          </p15:clr>
        </p15:guide>
        <p15:guide id="2" pos="5545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 e contenuto-PPTLGNO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631161" y="1163908"/>
            <a:ext cx="8081743" cy="3283200"/>
          </a:xfrm>
        </p:spPr>
        <p:txBody>
          <a:bodyPr>
            <a:noAutofit/>
          </a:bodyPr>
          <a:lstStyle>
            <a:lvl1pPr>
              <a:defRPr sz="16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</a:t>
            </a:r>
            <a:r>
              <a:rPr lang="it-IT" dirty="0" err="1"/>
              <a:t>LargeNoText</a:t>
            </a:r>
            <a:endParaRPr lang="it-IT" dirty="0"/>
          </a:p>
        </p:txBody>
      </p:sp>
      <p:sp>
        <p:nvSpPr>
          <p:cNvPr id="7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3398291" y="809016"/>
            <a:ext cx="2357187" cy="26987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14 </a:t>
            </a:r>
          </a:p>
        </p:txBody>
      </p:sp>
      <p:sp>
        <p:nvSpPr>
          <p:cNvPr id="14" name="Segnaposto contenuto 13"/>
          <p:cNvSpPr>
            <a:spLocks noGrp="1"/>
          </p:cNvSpPr>
          <p:nvPr>
            <p:ph sz="quarter" idx="11" hasCustomPrompt="1"/>
          </p:nvPr>
        </p:nvSpPr>
        <p:spPr>
          <a:xfrm>
            <a:off x="646353" y="4520386"/>
            <a:ext cx="5001590" cy="17248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13" name="Segnaposto numero diapositiva 5"/>
          <p:cNvSpPr>
            <a:spLocks noGrp="1"/>
          </p:cNvSpPr>
          <p:nvPr>
            <p:ph type="sldNum" sz="quarter" idx="13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25" name="Titolo 1"/>
          <p:cNvSpPr>
            <a:spLocks noGrp="1"/>
          </p:cNvSpPr>
          <p:nvPr>
            <p:ph type="title" hasCustomPrompt="1"/>
          </p:nvPr>
        </p:nvSpPr>
        <p:spPr>
          <a:xfrm>
            <a:off x="408897" y="259802"/>
            <a:ext cx="7864880" cy="342900"/>
          </a:xfrm>
        </p:spPr>
        <p:txBody>
          <a:bodyPr>
            <a:noAutofit/>
          </a:bodyPr>
          <a:lstStyle>
            <a:lvl1pPr>
              <a:defRPr sz="2400" b="1" baseline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</p:spTree>
    <p:extLst>
      <p:ext uri="{BB962C8B-B14F-4D97-AF65-F5344CB8AC3E}">
        <p14:creationId xmlns:p14="http://schemas.microsoft.com/office/powerpoint/2010/main" val="1837114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8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e contenuto-PPT-2ChartNo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08892" y="273845"/>
            <a:ext cx="7864880" cy="342900"/>
          </a:xfrm>
        </p:spPr>
        <p:txBody>
          <a:bodyPr>
            <a:noAutofit/>
          </a:bodyPr>
          <a:lstStyle>
            <a:lvl1pPr>
              <a:defRPr sz="24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NewSlideContent"/>
          <p:cNvSpPr>
            <a:spLocks noGrp="1"/>
          </p:cNvSpPr>
          <p:nvPr>
            <p:ph idx="1" hasCustomPrompt="1"/>
          </p:nvPr>
        </p:nvSpPr>
        <p:spPr>
          <a:xfrm>
            <a:off x="572575" y="1584609"/>
            <a:ext cx="4055329" cy="2700000"/>
          </a:xfrm>
        </p:spPr>
        <p:txBody>
          <a:bodyPr>
            <a:no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2ChartNoText</a:t>
            </a:r>
          </a:p>
        </p:txBody>
      </p:sp>
      <p:sp>
        <p:nvSpPr>
          <p:cNvPr id="9" name="Segnaposto contenuto 2"/>
          <p:cNvSpPr>
            <a:spLocks noGrp="1"/>
          </p:cNvSpPr>
          <p:nvPr>
            <p:ph idx="13" hasCustomPrompt="1"/>
          </p:nvPr>
        </p:nvSpPr>
        <p:spPr>
          <a:xfrm>
            <a:off x="4765010" y="1584609"/>
            <a:ext cx="4055329" cy="2700000"/>
          </a:xfrm>
        </p:spPr>
        <p:txBody>
          <a:bodyPr>
            <a:no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2ChartNoText</a:t>
            </a:r>
          </a:p>
        </p:txBody>
      </p:sp>
      <p:sp>
        <p:nvSpPr>
          <p:cNvPr id="17" name="Segnaposto contenuto 13"/>
          <p:cNvSpPr>
            <a:spLocks noGrp="1"/>
          </p:cNvSpPr>
          <p:nvPr>
            <p:ph sz="quarter" idx="11" hasCustomPrompt="1"/>
          </p:nvPr>
        </p:nvSpPr>
        <p:spPr>
          <a:xfrm>
            <a:off x="572576" y="4388817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18" name="Segnaposto contenuto 13"/>
          <p:cNvSpPr>
            <a:spLocks noGrp="1"/>
          </p:cNvSpPr>
          <p:nvPr>
            <p:ph sz="quarter" idx="14" hasCustomPrompt="1"/>
          </p:nvPr>
        </p:nvSpPr>
        <p:spPr>
          <a:xfrm>
            <a:off x="4757896" y="4377348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 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19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1513870" y="1190723"/>
            <a:ext cx="2357187" cy="269879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20" name="Segnaposto testo 6"/>
          <p:cNvSpPr>
            <a:spLocks noGrp="1"/>
          </p:cNvSpPr>
          <p:nvPr>
            <p:ph type="body" sz="quarter" idx="15" hasCustomPrompt="1"/>
          </p:nvPr>
        </p:nvSpPr>
        <p:spPr>
          <a:xfrm>
            <a:off x="5515666" y="1190723"/>
            <a:ext cx="2357187" cy="269879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21" name="Segnaposto numero diapositiva 5"/>
          <p:cNvSpPr>
            <a:spLocks noGrp="1"/>
          </p:cNvSpPr>
          <p:nvPr>
            <p:ph type="sldNum" sz="quarter" idx="16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5146662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olo e contenuto-PPT-2ChartWith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08892" y="273845"/>
            <a:ext cx="7864880" cy="342900"/>
          </a:xfrm>
        </p:spPr>
        <p:txBody>
          <a:bodyPr>
            <a:noAutofit/>
          </a:bodyPr>
          <a:lstStyle>
            <a:lvl1pPr>
              <a:defRPr sz="2400" b="1" baseline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Titolo – Century </a:t>
            </a:r>
            <a:r>
              <a:rPr lang="it-IT" dirty="0" err="1"/>
              <a:t>Gothic</a:t>
            </a:r>
            <a:r>
              <a:rPr lang="it-IT" dirty="0"/>
              <a:t> 24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572575" y="1967218"/>
            <a:ext cx="4055329" cy="243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2ChartWithText</a:t>
            </a:r>
          </a:p>
        </p:txBody>
      </p:sp>
      <p:sp>
        <p:nvSpPr>
          <p:cNvPr id="9" name="Segnaposto contenuto 2"/>
          <p:cNvSpPr>
            <a:spLocks noGrp="1"/>
          </p:cNvSpPr>
          <p:nvPr>
            <p:ph idx="13" hasCustomPrompt="1"/>
          </p:nvPr>
        </p:nvSpPr>
        <p:spPr>
          <a:xfrm>
            <a:off x="4765010" y="1967218"/>
            <a:ext cx="4055329" cy="2430000"/>
          </a:xfrm>
        </p:spPr>
        <p:txBody>
          <a:bodyPr>
            <a:normAutofit/>
          </a:bodyPr>
          <a:lstStyle>
            <a:lvl1pPr>
              <a:defRPr sz="140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Inserisci tabella o grafico misura 2ChartWithText</a:t>
            </a:r>
          </a:p>
        </p:txBody>
      </p:sp>
      <p:sp>
        <p:nvSpPr>
          <p:cNvPr id="18" name="Segnaposto contenuto 13"/>
          <p:cNvSpPr>
            <a:spLocks noGrp="1"/>
          </p:cNvSpPr>
          <p:nvPr>
            <p:ph sz="quarter" idx="11" hasCustomPrompt="1"/>
          </p:nvPr>
        </p:nvSpPr>
        <p:spPr>
          <a:xfrm>
            <a:off x="572576" y="4423016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19" name="Segnaposto contenuto 13"/>
          <p:cNvSpPr>
            <a:spLocks noGrp="1"/>
          </p:cNvSpPr>
          <p:nvPr>
            <p:ph sz="quarter" idx="14" hasCustomPrompt="1"/>
          </p:nvPr>
        </p:nvSpPr>
        <p:spPr>
          <a:xfrm>
            <a:off x="4765010" y="4436744"/>
            <a:ext cx="3872727" cy="173560"/>
          </a:xfrm>
        </p:spPr>
        <p:txBody>
          <a:bodyPr>
            <a:noAutofit/>
          </a:bodyPr>
          <a:lstStyle>
            <a:lvl1pPr marL="0" indent="0">
              <a:buNone/>
              <a:defRPr sz="1000" i="1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Fonte/note Century </a:t>
            </a:r>
            <a:r>
              <a:rPr lang="it-IT" dirty="0" err="1"/>
              <a:t>Gothic</a:t>
            </a:r>
            <a:r>
              <a:rPr lang="it-IT" dirty="0"/>
              <a:t> 10</a:t>
            </a:r>
          </a:p>
        </p:txBody>
      </p:sp>
      <p:sp>
        <p:nvSpPr>
          <p:cNvPr id="20" name="Segnaposto testo 6"/>
          <p:cNvSpPr>
            <a:spLocks noGrp="1"/>
          </p:cNvSpPr>
          <p:nvPr>
            <p:ph type="body" sz="quarter" idx="10" hasCustomPrompt="1"/>
          </p:nvPr>
        </p:nvSpPr>
        <p:spPr>
          <a:xfrm>
            <a:off x="1330345" y="1608747"/>
            <a:ext cx="2357187" cy="269879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21" name="Segnaposto testo 6"/>
          <p:cNvSpPr>
            <a:spLocks noGrp="1"/>
          </p:cNvSpPr>
          <p:nvPr>
            <p:ph type="body" sz="quarter" idx="15" hasCustomPrompt="1"/>
          </p:nvPr>
        </p:nvSpPr>
        <p:spPr>
          <a:xfrm>
            <a:off x="5522779" y="1601569"/>
            <a:ext cx="2357187" cy="269879"/>
          </a:xfrm>
        </p:spPr>
        <p:txBody>
          <a:bodyPr>
            <a:noAutofit/>
          </a:bodyPr>
          <a:lstStyle>
            <a:lvl1pPr marL="0" indent="0" algn="ctr">
              <a:buNone/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Titolo Century </a:t>
            </a:r>
            <a:r>
              <a:rPr lang="it-IT" dirty="0" err="1"/>
              <a:t>Gothic</a:t>
            </a:r>
            <a:r>
              <a:rPr lang="it-IT" dirty="0"/>
              <a:t> 13 </a:t>
            </a:r>
          </a:p>
        </p:txBody>
      </p:sp>
      <p:sp>
        <p:nvSpPr>
          <p:cNvPr id="22" name="Segnaposto testo 14"/>
          <p:cNvSpPr>
            <a:spLocks noGrp="1"/>
          </p:cNvSpPr>
          <p:nvPr>
            <p:ph type="body" sz="quarter" idx="16" hasCustomPrompt="1"/>
          </p:nvPr>
        </p:nvSpPr>
        <p:spPr>
          <a:xfrm>
            <a:off x="404799" y="788389"/>
            <a:ext cx="8415540" cy="482147"/>
          </a:xfrm>
        </p:spPr>
        <p:txBody>
          <a:bodyPr>
            <a:noAutofit/>
          </a:bodyPr>
          <a:lstStyle>
            <a:lvl1pPr marL="0" indent="0">
              <a:buClr>
                <a:srgbClr val="003A79"/>
              </a:buClr>
              <a:buSzPct val="130000"/>
              <a:buFontTx/>
              <a:buNone/>
              <a:defRPr sz="1600" baseline="0"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Century </a:t>
            </a:r>
            <a:r>
              <a:rPr lang="it-IT" dirty="0" err="1"/>
              <a:t>Gothic</a:t>
            </a:r>
            <a:r>
              <a:rPr lang="it-IT" dirty="0"/>
              <a:t> 16 MIN Century </a:t>
            </a:r>
            <a:r>
              <a:rPr lang="it-IT" dirty="0" err="1"/>
              <a:t>Gothic</a:t>
            </a:r>
            <a:r>
              <a:rPr lang="it-IT" dirty="0"/>
              <a:t> 18 MAX</a:t>
            </a:r>
          </a:p>
          <a:p>
            <a:pPr lvl="0"/>
            <a:endParaRPr lang="it-IT" dirty="0"/>
          </a:p>
        </p:txBody>
      </p:sp>
      <p:sp>
        <p:nvSpPr>
          <p:cNvPr id="23" name="Segnaposto numero diapositiva 5"/>
          <p:cNvSpPr>
            <a:spLocks noGrp="1"/>
          </p:cNvSpPr>
          <p:nvPr>
            <p:ph type="sldNum" sz="quarter" idx="17"/>
          </p:nvPr>
        </p:nvSpPr>
        <p:spPr>
          <a:xfrm>
            <a:off x="8593982" y="134543"/>
            <a:ext cx="415993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072776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5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31161" y="273847"/>
            <a:ext cx="7918192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1161" y="1369219"/>
            <a:ext cx="7918192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533832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3" r:id="rId2"/>
    <p:sldLayoutId id="2147483707" r:id="rId3"/>
    <p:sldLayoutId id="2147483708" r:id="rId4"/>
    <p:sldLayoutId id="2147483709" r:id="rId5"/>
  </p:sldLayoutIdLst>
  <p:txStyles>
    <p:titleStyle>
      <a:lvl1pPr algn="l" defTabSz="387305" rtl="0" eaLnBrk="1" latinLnBrk="0" hangingPunct="1">
        <a:lnSpc>
          <a:spcPct val="90000"/>
        </a:lnSpc>
        <a:spcBef>
          <a:spcPct val="0"/>
        </a:spcBef>
        <a:buNone/>
        <a:defRPr sz="18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827" indent="-96827" algn="l" defTabSz="387305" rtl="0" eaLnBrk="1" latinLnBrk="0" hangingPunct="1">
        <a:lnSpc>
          <a:spcPct val="90000"/>
        </a:lnSpc>
        <a:spcBef>
          <a:spcPts val="424"/>
        </a:spcBef>
        <a:buFont typeface="Arial" panose="020B0604020202020204" pitchFamily="34" charset="0"/>
        <a:buChar char="•"/>
        <a:defRPr sz="904" kern="1200">
          <a:solidFill>
            <a:schemeClr val="tx1"/>
          </a:solidFill>
          <a:latin typeface="+mn-lt"/>
          <a:ea typeface="+mn-ea"/>
          <a:cs typeface="+mn-cs"/>
        </a:defRPr>
      </a:lvl1pPr>
      <a:lvl2pPr marL="290480" indent="-96827" algn="l" defTabSz="387305" rtl="0" eaLnBrk="1" latinLnBrk="0" hangingPunct="1">
        <a:lnSpc>
          <a:spcPct val="90000"/>
        </a:lnSpc>
        <a:spcBef>
          <a:spcPts val="212"/>
        </a:spcBef>
        <a:buFont typeface="Arial" panose="020B0604020202020204" pitchFamily="34" charset="0"/>
        <a:buChar char="•"/>
        <a:defRPr sz="904" kern="1200">
          <a:solidFill>
            <a:schemeClr val="tx1"/>
          </a:solidFill>
          <a:latin typeface="+mn-lt"/>
          <a:ea typeface="+mn-ea"/>
          <a:cs typeface="+mn-cs"/>
        </a:defRPr>
      </a:lvl2pPr>
      <a:lvl3pPr marL="484132" indent="-96827" algn="l" defTabSz="387305" rtl="0" eaLnBrk="1" latinLnBrk="0" hangingPunct="1">
        <a:lnSpc>
          <a:spcPct val="90000"/>
        </a:lnSpc>
        <a:spcBef>
          <a:spcPts val="212"/>
        </a:spcBef>
        <a:buFont typeface="Arial" panose="020B0604020202020204" pitchFamily="34" charset="0"/>
        <a:buChar char="•"/>
        <a:defRPr sz="904" kern="1200">
          <a:solidFill>
            <a:schemeClr val="tx1"/>
          </a:solidFill>
          <a:latin typeface="+mn-lt"/>
          <a:ea typeface="+mn-ea"/>
          <a:cs typeface="+mn-cs"/>
        </a:defRPr>
      </a:lvl3pPr>
      <a:lvl4pPr marL="677785" indent="-96827" algn="l" defTabSz="387305" rtl="0" eaLnBrk="1" latinLnBrk="0" hangingPunct="1">
        <a:lnSpc>
          <a:spcPct val="90000"/>
        </a:lnSpc>
        <a:spcBef>
          <a:spcPts val="212"/>
        </a:spcBef>
        <a:buFont typeface="Arial" panose="020B0604020202020204" pitchFamily="34" charset="0"/>
        <a:buChar char="•"/>
        <a:defRPr sz="904" kern="1200">
          <a:solidFill>
            <a:schemeClr val="tx1"/>
          </a:solidFill>
          <a:latin typeface="+mn-lt"/>
          <a:ea typeface="+mn-ea"/>
          <a:cs typeface="+mn-cs"/>
        </a:defRPr>
      </a:lvl4pPr>
      <a:lvl5pPr marL="871438" indent="-96827" algn="l" defTabSz="387305" rtl="0" eaLnBrk="1" latinLnBrk="0" hangingPunct="1">
        <a:lnSpc>
          <a:spcPct val="90000"/>
        </a:lnSpc>
        <a:spcBef>
          <a:spcPts val="212"/>
        </a:spcBef>
        <a:buFont typeface="Arial" panose="020B0604020202020204" pitchFamily="34" charset="0"/>
        <a:buChar char="•"/>
        <a:defRPr sz="904" kern="1200">
          <a:solidFill>
            <a:schemeClr val="tx1"/>
          </a:solidFill>
          <a:latin typeface="+mn-lt"/>
          <a:ea typeface="+mn-ea"/>
          <a:cs typeface="+mn-cs"/>
        </a:defRPr>
      </a:lvl5pPr>
      <a:lvl6pPr marL="1065090" indent="-96827" algn="l" defTabSz="387305" rtl="0" eaLnBrk="1" latinLnBrk="0" hangingPunct="1">
        <a:lnSpc>
          <a:spcPct val="90000"/>
        </a:lnSpc>
        <a:spcBef>
          <a:spcPts val="212"/>
        </a:spcBef>
        <a:buFont typeface="Arial" panose="020B0604020202020204" pitchFamily="34" charset="0"/>
        <a:buChar char="•"/>
        <a:defRPr sz="763" kern="1200">
          <a:solidFill>
            <a:schemeClr val="tx1"/>
          </a:solidFill>
          <a:latin typeface="+mn-lt"/>
          <a:ea typeface="+mn-ea"/>
          <a:cs typeface="+mn-cs"/>
        </a:defRPr>
      </a:lvl6pPr>
      <a:lvl7pPr marL="1258743" indent="-96827" algn="l" defTabSz="387305" rtl="0" eaLnBrk="1" latinLnBrk="0" hangingPunct="1">
        <a:lnSpc>
          <a:spcPct val="90000"/>
        </a:lnSpc>
        <a:spcBef>
          <a:spcPts val="212"/>
        </a:spcBef>
        <a:buFont typeface="Arial" panose="020B0604020202020204" pitchFamily="34" charset="0"/>
        <a:buChar char="•"/>
        <a:defRPr sz="763" kern="1200">
          <a:solidFill>
            <a:schemeClr val="tx1"/>
          </a:solidFill>
          <a:latin typeface="+mn-lt"/>
          <a:ea typeface="+mn-ea"/>
          <a:cs typeface="+mn-cs"/>
        </a:defRPr>
      </a:lvl7pPr>
      <a:lvl8pPr marL="1452396" indent="-96827" algn="l" defTabSz="387305" rtl="0" eaLnBrk="1" latinLnBrk="0" hangingPunct="1">
        <a:lnSpc>
          <a:spcPct val="90000"/>
        </a:lnSpc>
        <a:spcBef>
          <a:spcPts val="212"/>
        </a:spcBef>
        <a:buFont typeface="Arial" panose="020B0604020202020204" pitchFamily="34" charset="0"/>
        <a:buChar char="•"/>
        <a:defRPr sz="763" kern="1200">
          <a:solidFill>
            <a:schemeClr val="tx1"/>
          </a:solidFill>
          <a:latin typeface="+mn-lt"/>
          <a:ea typeface="+mn-ea"/>
          <a:cs typeface="+mn-cs"/>
        </a:defRPr>
      </a:lvl8pPr>
      <a:lvl9pPr marL="1646048" indent="-96827" algn="l" defTabSz="387305" rtl="0" eaLnBrk="1" latinLnBrk="0" hangingPunct="1">
        <a:lnSpc>
          <a:spcPct val="90000"/>
        </a:lnSpc>
        <a:spcBef>
          <a:spcPts val="212"/>
        </a:spcBef>
        <a:buFont typeface="Arial" panose="020B0604020202020204" pitchFamily="34" charset="0"/>
        <a:buChar char="•"/>
        <a:defRPr sz="7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3873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193653" algn="l" defTabSz="3873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387305" algn="l" defTabSz="3873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580958" algn="l" defTabSz="3873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774611" algn="l" defTabSz="3873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968264" algn="l" defTabSz="3873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161917" algn="l" defTabSz="3873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1355570" algn="l" defTabSz="3873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1549223" algn="l" defTabSz="38730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1037E8E-8B9C-4168-A13E-20280A6AA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825" y="274638"/>
            <a:ext cx="7916863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3379FEF-1126-4AC0-A68B-A5D311807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1825" y="1370013"/>
            <a:ext cx="7916863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EEE78043-A54D-4D35-970A-759C5FC294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93980" y="134541"/>
            <a:ext cx="415992" cy="27384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84A8C9C-B6B8-40AF-90F5-1B3A93199BF6}" type="slidenum">
              <a:rPr lang="it-IT" altLang="it-IT" smtClean="0"/>
              <a:pPr>
                <a:defRPr/>
              </a:pPr>
              <a:t>‹N›</a:t>
            </a:fld>
            <a:endParaRPr lang="it-IT" altLang="it-IT" dirty="0"/>
          </a:p>
        </p:txBody>
      </p:sp>
      <p:pic>
        <p:nvPicPr>
          <p:cNvPr id="21" name="Immagine 19" descr="INTESA_SANPAOLO white.png">
            <a:extLst>
              <a:ext uri="{FF2B5EF4-FFF2-40B4-BE49-F238E27FC236}">
                <a16:creationId xmlns:a16="http://schemas.microsoft.com/office/drawing/2014/main" id="{20B94208-632A-4E4F-9606-014B205C1A8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6781" y="4733925"/>
            <a:ext cx="1557337" cy="17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2444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55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group.intesasanpaolo.com/it/governance/dlgs-231-2001" TargetMode="Externa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group.intesasanpaolo.com/it/research/RegulatoryDisclosures/archivio-dei-conflitti-di-interesse" TargetMode="External"/><Relationship Id="rId2" Type="http://schemas.openxmlformats.org/officeDocument/2006/relationships/hyperlink" Target="https://group.intesasanpaolo.com/it/research/RegulatoryDisclosures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1"/>
          <p:cNvSpPr>
            <a:spLocks noGrp="1"/>
          </p:cNvSpPr>
          <p:nvPr>
            <p:ph type="subTitle" idx="1"/>
          </p:nvPr>
        </p:nvSpPr>
        <p:spPr>
          <a:xfrm>
            <a:off x="1539447" y="2629958"/>
            <a:ext cx="7226727" cy="640845"/>
          </a:xfrm>
        </p:spPr>
        <p:txBody>
          <a:bodyPr/>
          <a:lstStyle/>
          <a:p>
            <a:pPr>
              <a:lnSpc>
                <a:spcPts val="3500"/>
              </a:lnSpc>
            </a:pPr>
            <a:r>
              <a:rPr lang="it-IT" sz="2800" b="1" dirty="0">
                <a:latin typeface="Century Gothic" panose="020B0502020202020204" pitchFamily="34" charset="0"/>
              </a:rPr>
              <a:t>Tensioni geopolitiche, dazi e le previsioni per il 2026</a:t>
            </a:r>
          </a:p>
          <a:p>
            <a:pPr>
              <a:lnSpc>
                <a:spcPts val="3500"/>
              </a:lnSpc>
            </a:pPr>
            <a:endParaRPr lang="it-IT" sz="2800" b="1" dirty="0">
              <a:latin typeface="Century Gothic" panose="020B0502020202020204" pitchFamily="34" charset="0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sz="quarter" idx="10"/>
          </p:nvPr>
        </p:nvSpPr>
        <p:spPr>
          <a:xfrm>
            <a:off x="1539447" y="3702909"/>
            <a:ext cx="7226727" cy="685800"/>
          </a:xfrm>
        </p:spPr>
        <p:txBody>
          <a:bodyPr/>
          <a:lstStyle/>
          <a:p>
            <a:r>
              <a:rPr lang="it-IT" sz="1800" dirty="0">
                <a:latin typeface="Century Gothic" panose="020B0502020202020204" pitchFamily="34" charset="0"/>
              </a:rPr>
              <a:t>Gregorio De Felice</a:t>
            </a:r>
            <a:br>
              <a:rPr lang="it-IT" sz="1800" dirty="0">
                <a:latin typeface="Century Gothic" panose="020B0502020202020204" pitchFamily="34" charset="0"/>
              </a:rPr>
            </a:br>
            <a:r>
              <a:rPr lang="it-IT" sz="1800" b="0" i="1" dirty="0" err="1">
                <a:latin typeface="Century Gothic" panose="020B0502020202020204" pitchFamily="34" charset="0"/>
              </a:rPr>
              <a:t>Chief</a:t>
            </a:r>
            <a:r>
              <a:rPr lang="it-IT" sz="1800" b="0" i="1" dirty="0">
                <a:latin typeface="Century Gothic" panose="020B0502020202020204" pitchFamily="34" charset="0"/>
              </a:rPr>
              <a:t> Economist</a:t>
            </a:r>
          </a:p>
          <a:p>
            <a:endParaRPr lang="it-IT" sz="1800" dirty="0">
              <a:latin typeface="Century Gothic" panose="020B0502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FC0F9E9-4949-04BD-B8D6-9E856D099E39}"/>
              </a:ext>
            </a:extLst>
          </p:cNvPr>
          <p:cNvSpPr txBox="1"/>
          <p:nvPr/>
        </p:nvSpPr>
        <p:spPr>
          <a:xfrm>
            <a:off x="1539447" y="4388709"/>
            <a:ext cx="4592972" cy="432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fontAlgn="auto">
              <a:lnSpc>
                <a:spcPts val="3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it-IT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Cap Ferrat, 2 ottobre 2025</a:t>
            </a:r>
          </a:p>
        </p:txBody>
      </p:sp>
    </p:spTree>
    <p:extLst>
      <p:ext uri="{BB962C8B-B14F-4D97-AF65-F5344CB8AC3E}">
        <p14:creationId xmlns:p14="http://schemas.microsoft.com/office/powerpoint/2010/main" val="1926823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3E14D-777B-9EEE-B713-19BCABE99F49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4864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it-IT"/>
            </a:defPPr>
            <a:lvl1pPr>
              <a:lnSpc>
                <a:spcPct val="90000"/>
              </a:lnSpc>
              <a:buNone/>
              <a:defRPr sz="2400" b="1" baseline="0">
                <a:solidFill>
                  <a:srgbClr val="003A79"/>
                </a:solidFill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Francia: l’attenzione resta su politica e finanza pubblica</a:t>
            </a:r>
            <a:endParaRPr lang="en-GB" dirty="0"/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07F747D2-F0F2-E126-5F79-B3A7F994F015}"/>
              </a:ext>
            </a:extLst>
          </p:cNvPr>
          <p:cNvSpPr txBox="1">
            <a:spLocks/>
          </p:cNvSpPr>
          <p:nvPr/>
        </p:nvSpPr>
        <p:spPr>
          <a:xfrm>
            <a:off x="360000" y="4509005"/>
            <a:ext cx="4178768" cy="231413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000" i="1" dirty="0"/>
              <a:t>Fonte: elaborazioni e previsioni Intesa Sanpaolo</a:t>
            </a:r>
            <a:endParaRPr lang="en-GB" sz="1000" i="1" dirty="0"/>
          </a:p>
          <a:p>
            <a:pPr marL="0" indent="0">
              <a:buNone/>
            </a:pPr>
            <a:endParaRPr lang="en-GB" sz="1000" i="1" dirty="0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F445C852-2938-C094-21A2-BDC66638C8E1}"/>
              </a:ext>
            </a:extLst>
          </p:cNvPr>
          <p:cNvSpPr txBox="1">
            <a:spLocks/>
          </p:cNvSpPr>
          <p:nvPr/>
        </p:nvSpPr>
        <p:spPr>
          <a:xfrm>
            <a:off x="5032420" y="4491528"/>
            <a:ext cx="3813980" cy="231413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000" i="1" dirty="0"/>
              <a:t>Fonte: elaborazioni Intesa Sanpaolo</a:t>
            </a:r>
            <a:endParaRPr lang="en-GB" sz="1000" i="1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1E34BEB2-A82B-A145-4D66-FC94EC309600}"/>
              </a:ext>
            </a:extLst>
          </p:cNvPr>
          <p:cNvSpPr txBox="1">
            <a:spLocks/>
          </p:cNvSpPr>
          <p:nvPr/>
        </p:nvSpPr>
        <p:spPr>
          <a:xfrm>
            <a:off x="360001" y="775541"/>
            <a:ext cx="3825498" cy="61703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marL="0" algn="ctr" defTabSz="914400" rtl="0" eaLnBrk="1" latinLnBrk="0" hangingPunct="1">
              <a:defRPr sz="1000" b="1" kern="1200" smtClean="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300" dirty="0"/>
              <a:t>La restrizione fiscale proposta a luglio </a:t>
            </a:r>
            <a:br>
              <a:rPr lang="it-IT" sz="1300" dirty="0"/>
            </a:br>
            <a:r>
              <a:rPr lang="it-IT" sz="1300" dirty="0"/>
              <a:t>verrà probabilmente ammorbidita. </a:t>
            </a:r>
            <a:br>
              <a:rPr lang="it-IT" sz="1300" dirty="0"/>
            </a:br>
            <a:r>
              <a:rPr lang="it-IT" sz="1300" dirty="0"/>
              <a:t>Lontano il ritorno ad un deficit al 3% del PIL</a:t>
            </a:r>
            <a:endParaRPr lang="en-GB" sz="1300" dirty="0"/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924159D1-BD80-E2F9-BBBC-4FF926E770A5}"/>
              </a:ext>
            </a:extLst>
          </p:cNvPr>
          <p:cNvSpPr txBox="1">
            <a:spLocks/>
          </p:cNvSpPr>
          <p:nvPr/>
        </p:nvSpPr>
        <p:spPr>
          <a:xfrm>
            <a:off x="4853563" y="775541"/>
            <a:ext cx="3966949" cy="61703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Nel lungo periodo necessario un avanzo primario solo per stabilizzare il debito</a:t>
            </a:r>
            <a:endParaRPr lang="en-GB" dirty="0"/>
          </a:p>
        </p:txBody>
      </p:sp>
      <p:graphicFrame>
        <p:nvGraphicFramePr>
          <p:cNvPr id="8" name="Content Placeholder 14">
            <a:extLst>
              <a:ext uri="{FF2B5EF4-FFF2-40B4-BE49-F238E27FC236}">
                <a16:creationId xmlns:a16="http://schemas.microsoft.com/office/drawing/2014/main" id="{DBCDBEA9-E18A-3901-FB4E-4792310FB4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060005"/>
              </p:ext>
            </p:extLst>
          </p:nvPr>
        </p:nvGraphicFramePr>
        <p:xfrm>
          <a:off x="329325" y="1530916"/>
          <a:ext cx="3999009" cy="2910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egnaposto numero diapositiva 12">
            <a:extLst>
              <a:ext uri="{FF2B5EF4-FFF2-40B4-BE49-F238E27FC236}">
                <a16:creationId xmlns:a16="http://schemas.microsoft.com/office/drawing/2014/main" id="{9F1AC296-32B1-2E5A-5A45-F6CCD44024D9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6A41CE88-560B-4461-9F62-7310425D94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1487399"/>
              </p:ext>
            </p:extLst>
          </p:nvPr>
        </p:nvGraphicFramePr>
        <p:xfrm>
          <a:off x="4663003" y="1530916"/>
          <a:ext cx="3999600" cy="291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35687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5">
            <a:extLst>
              <a:ext uri="{FF2B5EF4-FFF2-40B4-BE49-F238E27FC236}">
                <a16:creationId xmlns:a16="http://schemas.microsoft.com/office/drawing/2014/main" id="{590225A2-492F-EDF5-21BA-90A0E6F1D7EC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540719" cy="359992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lvl1pPr defTabSz="387305">
              <a:lnSpc>
                <a:spcPct val="90000"/>
              </a:lnSpc>
              <a:spcBef>
                <a:spcPct val="0"/>
              </a:spcBef>
              <a:buNone/>
              <a:defRPr sz="2400" b="1" baseline="0">
                <a:solidFill>
                  <a:srgbClr val="003A79"/>
                </a:solidFill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defTabSz="417902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rPr>
              <a:t>Crescita in lieve rallentamento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rgbClr val="003A79"/>
              </a:solidFill>
              <a:effectLst/>
              <a:uLnTx/>
              <a:uFillTx/>
              <a:latin typeface="Century Gothic" panose="020B0502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" name="Segnaposto testo 4">
            <a:extLst>
              <a:ext uri="{FF2B5EF4-FFF2-40B4-BE49-F238E27FC236}">
                <a16:creationId xmlns:a16="http://schemas.microsoft.com/office/drawing/2014/main" id="{7454FF7E-276F-46EF-F6AE-0C9AB1933BC3}"/>
              </a:ext>
            </a:extLst>
          </p:cNvPr>
          <p:cNvSpPr txBox="1">
            <a:spLocks/>
          </p:cNvSpPr>
          <p:nvPr/>
        </p:nvSpPr>
        <p:spPr>
          <a:xfrm>
            <a:off x="763815" y="4336177"/>
            <a:ext cx="7390284" cy="572821"/>
          </a:xfrm>
          <a:prstGeom prst="rect">
            <a:avLst/>
          </a:prstGeom>
        </p:spPr>
        <p:txBody>
          <a:bodyPr vert="horz" lIns="55500" tIns="27750" rIns="55500" bIns="27750" rtlCol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000" i="1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554984">
              <a:spcBef>
                <a:spcPts val="0"/>
              </a:spcBef>
              <a:spcAft>
                <a:spcPts val="600"/>
              </a:spcAft>
              <a:defRPr/>
            </a:pPr>
            <a:r>
              <a:rPr lang="it-IT" dirty="0">
                <a:solidFill>
                  <a:prstClr val="black"/>
                </a:solidFill>
                <a:latin typeface="Century Gothic" panose="020F0302020204030204"/>
              </a:rPr>
              <a:t>Nota: aggregato PPA in dollari costanti per OPEC, Europa dell'Est, America Latina, Mondo. Variazione del PIL a prezzi costanti in valuta locale negli altri casi. L’Europa orientale comprende le aree Est Europa (EE), Europa centro-orientale (CEE) ed Europa Sud-Orientale (SEE). Fonte: previsioni Intesa Sanpaolo - Research Department</a:t>
            </a:r>
          </a:p>
        </p:txBody>
      </p:sp>
      <p:sp>
        <p:nvSpPr>
          <p:cNvPr id="4" name="Segnaposto testo 5">
            <a:extLst>
              <a:ext uri="{FF2B5EF4-FFF2-40B4-BE49-F238E27FC236}">
                <a16:creationId xmlns:a16="http://schemas.microsoft.com/office/drawing/2014/main" id="{8469B6D7-8ABC-7481-1858-9436CEB581F4}"/>
              </a:ext>
            </a:extLst>
          </p:cNvPr>
          <p:cNvSpPr txBox="1">
            <a:spLocks/>
          </p:cNvSpPr>
          <p:nvPr/>
        </p:nvSpPr>
        <p:spPr>
          <a:xfrm>
            <a:off x="838899" y="646747"/>
            <a:ext cx="7239698" cy="359992"/>
          </a:xfrm>
          <a:prstGeom prst="rect">
            <a:avLst/>
          </a:prstGeom>
        </p:spPr>
        <p:txBody>
          <a:bodyPr vert="horz" lIns="55500" tIns="27750" rIns="55500" bIns="2775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1" kern="1200">
                <a:solidFill>
                  <a:schemeClr val="accent1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554984" rtl="0" eaLnBrk="1" fontAlgn="auto" latinLnBrk="0" hangingPunct="1">
              <a:lnSpc>
                <a:spcPct val="90000"/>
              </a:lnSpc>
              <a:spcBef>
                <a:spcPts val="6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Crescita annua del PIL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(dati corretti per i giorni lavorativi)</a:t>
            </a:r>
          </a:p>
          <a:p>
            <a:pPr marL="0" marR="0" lvl="0" indent="0" algn="ctr" defTabSz="554984" rtl="0" eaLnBrk="1" fontAlgn="auto" latinLnBrk="0" hangingPunct="1">
              <a:lnSpc>
                <a:spcPct val="90000"/>
              </a:lnSpc>
              <a:spcBef>
                <a:spcPts val="6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1" i="0" u="none" strike="noStrike" kern="1200" cap="none" spc="0" normalizeH="0" baseline="0" noProof="0" dirty="0">
              <a:ln>
                <a:noFill/>
              </a:ln>
              <a:solidFill>
                <a:srgbClr val="003A79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5" name="Table 7">
            <a:extLst>
              <a:ext uri="{FF2B5EF4-FFF2-40B4-BE49-F238E27FC236}">
                <a16:creationId xmlns:a16="http://schemas.microsoft.com/office/drawing/2014/main" id="{4755DDD3-A013-47A2-8A4C-F5BF2BCD20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21535"/>
              </p:ext>
            </p:extLst>
          </p:nvPr>
        </p:nvGraphicFramePr>
        <p:xfrm>
          <a:off x="838899" y="968577"/>
          <a:ext cx="7239697" cy="3273458"/>
        </p:xfrm>
        <a:graphic>
          <a:graphicData uri="http://schemas.openxmlformats.org/drawingml/2006/table">
            <a:tbl>
              <a:tblPr/>
              <a:tblGrid>
                <a:gridCol w="2231786">
                  <a:extLst>
                    <a:ext uri="{9D8B030D-6E8A-4147-A177-3AD203B41FA5}">
                      <a16:colId xmlns:a16="http://schemas.microsoft.com/office/drawing/2014/main" val="214048843"/>
                    </a:ext>
                  </a:extLst>
                </a:gridCol>
                <a:gridCol w="816507">
                  <a:extLst>
                    <a:ext uri="{9D8B030D-6E8A-4147-A177-3AD203B41FA5}">
                      <a16:colId xmlns:a16="http://schemas.microsoft.com/office/drawing/2014/main" val="289017261"/>
                    </a:ext>
                  </a:extLst>
                </a:gridCol>
                <a:gridCol w="1020634">
                  <a:extLst>
                    <a:ext uri="{9D8B030D-6E8A-4147-A177-3AD203B41FA5}">
                      <a16:colId xmlns:a16="http://schemas.microsoft.com/office/drawing/2014/main" val="2904851961"/>
                    </a:ext>
                  </a:extLst>
                </a:gridCol>
                <a:gridCol w="1129502">
                  <a:extLst>
                    <a:ext uri="{9D8B030D-6E8A-4147-A177-3AD203B41FA5}">
                      <a16:colId xmlns:a16="http://schemas.microsoft.com/office/drawing/2014/main" val="3676290885"/>
                    </a:ext>
                  </a:extLst>
                </a:gridCol>
                <a:gridCol w="1020634">
                  <a:extLst>
                    <a:ext uri="{9D8B030D-6E8A-4147-A177-3AD203B41FA5}">
                      <a16:colId xmlns:a16="http://schemas.microsoft.com/office/drawing/2014/main" val="2562805311"/>
                    </a:ext>
                  </a:extLst>
                </a:gridCol>
                <a:gridCol w="1020634">
                  <a:extLst>
                    <a:ext uri="{9D8B030D-6E8A-4147-A177-3AD203B41FA5}">
                      <a16:colId xmlns:a16="http://schemas.microsoft.com/office/drawing/2014/main" val="3475139543"/>
                    </a:ext>
                  </a:extLst>
                </a:gridCol>
              </a:tblGrid>
              <a:tr h="242869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79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en-GB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2022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79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en-GB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2023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79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en-GB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2024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79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en-GB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2025p</a:t>
                      </a:r>
                    </a:p>
                  </a:txBody>
                  <a:tcPr marL="0" marR="13595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79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en-GB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2026p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A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077264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Stati Uniti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2.5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2.9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1.6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9571302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1" i="0" u="none" strike="noStrike" dirty="0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Area Euro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3.7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0.5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0.9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9869542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Germania</a:t>
                      </a:r>
                    </a:p>
                  </a:txBody>
                  <a:tcPr marL="246665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1.9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-0.7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-0.5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4224817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Francia</a:t>
                      </a:r>
                    </a:p>
                  </a:txBody>
                  <a:tcPr marL="246665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1.6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0.9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2420103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Italia</a:t>
                      </a:r>
                    </a:p>
                  </a:txBody>
                  <a:tcPr marL="246665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5.0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0.5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0.5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55073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Spagna</a:t>
                      </a:r>
                    </a:p>
                  </a:txBody>
                  <a:tcPr marL="246665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654045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OPEC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5.4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3.6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9000197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1" i="0" u="none" strike="noStrike" dirty="0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Europa orientale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-1.0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2.6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3.4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416988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America Latina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1.9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5168923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Giappone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0.9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1.1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0.7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327362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Cina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3.1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5.4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5.0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4.8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4.3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180937"/>
                  </a:ext>
                </a:extLst>
              </a:tr>
              <a:tr h="232310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India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7.0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8.8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6.7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7.3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6.3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044863"/>
                  </a:ext>
                </a:extLst>
              </a:tr>
              <a:tr h="242869"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3A79"/>
                          </a:solidFill>
                          <a:effectLst/>
                          <a:latin typeface="Century Gothic" panose="020B0502020202020204" pitchFamily="34" charset="0"/>
                        </a:rPr>
                        <a:t>Mondo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3.5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3.3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3.2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2.8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19365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387305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580958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774611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968264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1161917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1355570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1549223" algn="l" defTabSz="387305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r" fontAlgn="t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3.0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A7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319223"/>
                  </a:ext>
                </a:extLst>
              </a:tr>
            </a:tbl>
          </a:graphicData>
        </a:graphic>
      </p:graphicFrame>
      <p:sp>
        <p:nvSpPr>
          <p:cNvPr id="7" name="Segnaposto numero diapositiva 12">
            <a:extLst>
              <a:ext uri="{FF2B5EF4-FFF2-40B4-BE49-F238E27FC236}">
                <a16:creationId xmlns:a16="http://schemas.microsoft.com/office/drawing/2014/main" id="{74CECB73-C7B9-687D-6F82-D6E36174F3BF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6976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DC74C-D9C5-4857-6A48-718F4AFB1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2">
            <a:extLst>
              <a:ext uri="{FF2B5EF4-FFF2-40B4-BE49-F238E27FC236}">
                <a16:creationId xmlns:a16="http://schemas.microsoft.com/office/drawing/2014/main" id="{247E8F7D-3824-1963-4F4A-129C34F9F3AC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7709524" cy="410927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lvl1pPr defTabSz="387305">
              <a:lnSpc>
                <a:spcPct val="90000"/>
              </a:lnSpc>
              <a:spcBef>
                <a:spcPct val="0"/>
              </a:spcBef>
              <a:buNone/>
              <a:defRPr sz="2400" b="1">
                <a:solidFill>
                  <a:srgbClr val="003A79"/>
                </a:solidFill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defTabSz="417902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22363CA2-8953-2A45-ECA7-1014F3C32E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498" y="1063931"/>
            <a:ext cx="408070" cy="529977"/>
          </a:xfrm>
          <a:prstGeom prst="rect">
            <a:avLst/>
          </a:prstGeom>
          <a:solidFill>
            <a:srgbClr val="003A79">
              <a:alpha val="50196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defTabSz="550553"/>
            <a:r>
              <a:rPr lang="it-IT" sz="2000" b="1" kern="0" dirty="0">
                <a:solidFill>
                  <a:srgbClr val="FFFFFF"/>
                </a:solidFill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1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4676F241-3823-222D-1A91-A7BEE1634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95" y="1063931"/>
            <a:ext cx="7951455" cy="529977"/>
          </a:xfrm>
          <a:prstGeom prst="rect">
            <a:avLst/>
          </a:prstGeom>
          <a:solidFill>
            <a:sysClr val="window" lastClr="FFFFFF"/>
          </a:solidFill>
          <a:ln w="9525" algn="ctr">
            <a:solidFill>
              <a:srgbClr val="EEECE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pPr defTabSz="982691"/>
            <a:r>
              <a:rPr lang="it-IT" sz="2000" b="1" kern="0" dirty="0">
                <a:solidFill>
                  <a:srgbClr val="4D4D4D"/>
                </a:solidFill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Lo scenario globale 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6FC3BFD3-E694-CDEF-A226-ED0DD0B97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826" y="2155933"/>
            <a:ext cx="408070" cy="529977"/>
          </a:xfrm>
          <a:prstGeom prst="rect">
            <a:avLst/>
          </a:prstGeom>
          <a:solidFill>
            <a:srgbClr val="003A79">
              <a:alpha val="74902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defTabSz="550553"/>
            <a:r>
              <a:rPr lang="it-IT" sz="2000" b="1" kern="0" dirty="0">
                <a:solidFill>
                  <a:srgbClr val="FFFFFF"/>
                </a:solidFill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2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A09996ED-ABE9-7631-0297-DCF0FED1C9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96" y="2155933"/>
            <a:ext cx="7951455" cy="529977"/>
          </a:xfrm>
          <a:prstGeom prst="rect">
            <a:avLst/>
          </a:prstGeom>
          <a:solidFill>
            <a:srgbClr val="003A79">
              <a:alpha val="74902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pPr defTabSz="550553"/>
            <a:r>
              <a:rPr lang="it-IT" sz="2000" b="1" kern="0" dirty="0">
                <a:solidFill>
                  <a:srgbClr val="FFFFFF"/>
                </a:solidFill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Le prospettive per l’economia italiana</a:t>
            </a:r>
            <a:endParaRPr lang="en-US" sz="2000" b="1" kern="0" dirty="0">
              <a:solidFill>
                <a:srgbClr val="FFFFFF"/>
              </a:solidFill>
              <a:latin typeface="Century Gothic (Body)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9" name="Segnaposto numero diapositiva 12">
            <a:extLst>
              <a:ext uri="{FF2B5EF4-FFF2-40B4-BE49-F238E27FC236}">
                <a16:creationId xmlns:a16="http://schemas.microsoft.com/office/drawing/2014/main" id="{1631B117-8820-6AA1-7B03-513C4E1D4705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60863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4F8DF127-1FD5-F7A1-35BE-D69134559153}"/>
              </a:ext>
            </a:extLst>
          </p:cNvPr>
          <p:cNvSpPr txBox="1">
            <a:spLocks/>
          </p:cNvSpPr>
          <p:nvPr/>
        </p:nvSpPr>
        <p:spPr>
          <a:xfrm>
            <a:off x="436229" y="718415"/>
            <a:ext cx="7910818" cy="35983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marL="0" algn="ctr" defTabSz="914400" rtl="0" eaLnBrk="1" latinLnBrk="0" hangingPunct="1">
              <a:defRPr sz="1000" b="1" kern="1200" smtClean="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/>
              <a:t>Aliquota tariffaria effettiva sulle esportazioni dell'UE e dell'Italia negli USA</a:t>
            </a:r>
            <a:endParaRPr lang="en-GB" sz="1400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F188F66E-0494-D9C3-AA4D-88ABB2C516CF}"/>
              </a:ext>
            </a:extLst>
          </p:cNvPr>
          <p:cNvSpPr txBox="1">
            <a:spLocks/>
          </p:cNvSpPr>
          <p:nvPr/>
        </p:nvSpPr>
        <p:spPr>
          <a:xfrm>
            <a:off x="701034" y="4452150"/>
            <a:ext cx="6177938" cy="388991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000" i="1" dirty="0"/>
              <a:t>Nota: le alternative sulle tariffe stimate dopo l'accordo commerciale dipendono da diverse ipotesi sui beni esenti; nel caso "basso" ipotizziamo tariffe pari a zero sui farmaci. </a:t>
            </a:r>
            <a:br>
              <a:rPr lang="it-IT" sz="1000" i="1" dirty="0"/>
            </a:br>
            <a:r>
              <a:rPr lang="it-IT" sz="1000" i="1" dirty="0"/>
              <a:t>Fonte: elaborazioni Intesa Sanpaolo su dati WITS (Banca Mondiale) </a:t>
            </a:r>
            <a:endParaRPr lang="en-GB" sz="1000" dirty="0"/>
          </a:p>
        </p:txBody>
      </p:sp>
      <p:sp>
        <p:nvSpPr>
          <p:cNvPr id="4" name="Title 4">
            <a:extLst>
              <a:ext uri="{FF2B5EF4-FFF2-40B4-BE49-F238E27FC236}">
                <a16:creationId xmlns:a16="http://schemas.microsoft.com/office/drawing/2014/main" id="{6CC13CF2-574B-B82F-C7C0-D794C40AE567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574275" cy="512704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defPPr>
              <a:defRPr lang="it-IT"/>
            </a:defPPr>
            <a:lvl1pPr marR="0" lvl="0" indent="0" defTabSz="417902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L’evoluzione nel tempo dei dazi USA verso UE e Italia</a:t>
            </a:r>
            <a:endParaRPr lang="en-GB" dirty="0"/>
          </a:p>
        </p:txBody>
      </p:sp>
      <p:graphicFrame>
        <p:nvGraphicFramePr>
          <p:cNvPr id="5" name="Grafico 3">
            <a:extLst>
              <a:ext uri="{FF2B5EF4-FFF2-40B4-BE49-F238E27FC236}">
                <a16:creationId xmlns:a16="http://schemas.microsoft.com/office/drawing/2014/main" id="{5592B2C2-E0D8-1503-84E8-9C7B1F6B92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3733826"/>
              </p:ext>
            </p:extLst>
          </p:nvPr>
        </p:nvGraphicFramePr>
        <p:xfrm>
          <a:off x="471794" y="973453"/>
          <a:ext cx="8236924" cy="3575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egnaposto numero diapositiva 12">
            <a:extLst>
              <a:ext uri="{FF2B5EF4-FFF2-40B4-BE49-F238E27FC236}">
                <a16:creationId xmlns:a16="http://schemas.microsoft.com/office/drawing/2014/main" id="{3ACA9335-D6B1-097C-0BD1-B684690B036A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616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6D8E32-0B0C-837E-16D6-7794CB6A958B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486400" cy="457200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defPPr>
              <a:defRPr lang="it-IT"/>
            </a:defPPr>
            <a:lvl1pPr marR="0" lvl="0" indent="0" defTabSz="417902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Crescita del PIL: analisi per componenti di domanda</a:t>
            </a:r>
          </a:p>
        </p:txBody>
      </p:sp>
      <p:sp>
        <p:nvSpPr>
          <p:cNvPr id="3" name="Segnaposto testo 3">
            <a:extLst>
              <a:ext uri="{FF2B5EF4-FFF2-40B4-BE49-F238E27FC236}">
                <a16:creationId xmlns:a16="http://schemas.microsoft.com/office/drawing/2014/main" id="{33F92414-0CC9-AA62-1C5B-B06FBA118E61}"/>
              </a:ext>
            </a:extLst>
          </p:cNvPr>
          <p:cNvSpPr txBox="1">
            <a:spLocks/>
          </p:cNvSpPr>
          <p:nvPr/>
        </p:nvSpPr>
        <p:spPr>
          <a:xfrm>
            <a:off x="5054384" y="738830"/>
            <a:ext cx="3959993" cy="60860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marL="0" algn="ctr" defTabSz="914400" rtl="0" eaLnBrk="1" latinLnBrk="0" hangingPunct="1">
              <a:defRPr sz="1000" b="1" kern="1200" smtClean="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500"/>
              </a:lnSpc>
            </a:pPr>
            <a:r>
              <a:rPr lang="it-IT" sz="1300" dirty="0">
                <a:ea typeface="Times New Roman" panose="02020603050405020304" pitchFamily="18" charset="0"/>
                <a:cs typeface="Times New Roman" panose="02020603050405020304" pitchFamily="18" charset="0"/>
              </a:rPr>
              <a:t>Il commercio estero frenerà il PIL nel biennio in corso: il principale contributo alla crescita dovrebbe arrivare dalla domanda domestica</a:t>
            </a:r>
            <a:endParaRPr lang="it-IT" sz="1300" dirty="0"/>
          </a:p>
        </p:txBody>
      </p:sp>
      <p:sp>
        <p:nvSpPr>
          <p:cNvPr id="4" name="Segnaposto contenuto 4">
            <a:extLst>
              <a:ext uri="{FF2B5EF4-FFF2-40B4-BE49-F238E27FC236}">
                <a16:creationId xmlns:a16="http://schemas.microsoft.com/office/drawing/2014/main" id="{610882FE-BDA0-940A-8294-023B624C1CC3}"/>
              </a:ext>
            </a:extLst>
          </p:cNvPr>
          <p:cNvSpPr txBox="1">
            <a:spLocks/>
          </p:cNvSpPr>
          <p:nvPr/>
        </p:nvSpPr>
        <p:spPr>
          <a:xfrm>
            <a:off x="4894305" y="4404670"/>
            <a:ext cx="4080021" cy="422109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000" i="1" dirty="0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Fonte: elaborazioni e previsioni Intesa Sanpaolo su dati Istat (corretti per i giorni lavorativi)</a:t>
            </a:r>
            <a:endParaRPr lang="it-IT" sz="1000" i="1" dirty="0"/>
          </a:p>
        </p:txBody>
      </p:sp>
      <p:sp>
        <p:nvSpPr>
          <p:cNvPr id="5" name="Segnaposto testo 5">
            <a:extLst>
              <a:ext uri="{FF2B5EF4-FFF2-40B4-BE49-F238E27FC236}">
                <a16:creationId xmlns:a16="http://schemas.microsoft.com/office/drawing/2014/main" id="{D0DCE361-458F-5314-630F-97DA35421914}"/>
              </a:ext>
            </a:extLst>
          </p:cNvPr>
          <p:cNvSpPr txBox="1">
            <a:spLocks/>
          </p:cNvSpPr>
          <p:nvPr/>
        </p:nvSpPr>
        <p:spPr>
          <a:xfrm>
            <a:off x="376882" y="724862"/>
            <a:ext cx="4469923" cy="4333699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ts val="1700"/>
              </a:lnSpc>
              <a:spcBef>
                <a:spcPts val="600"/>
              </a:spcBef>
              <a:buSzPct val="130000"/>
              <a:buFont typeface="Arial" panose="020B0604020202020204" pitchFamily="34" charset="0"/>
              <a:buBlip>
                <a:blip r:embed="rId3"/>
              </a:buBlip>
            </a:pPr>
            <a:r>
              <a:rPr lang="it-IT" sz="1400" dirty="0"/>
              <a:t>Ciclo economico trainato dalla </a:t>
            </a:r>
            <a:r>
              <a:rPr lang="it-IT" sz="1400" b="1" dirty="0">
                <a:solidFill>
                  <a:srgbClr val="003A79"/>
                </a:solidFill>
              </a:rPr>
              <a:t>domanda interna </a:t>
            </a:r>
            <a:r>
              <a:rPr lang="it-IT" sz="1400" dirty="0"/>
              <a:t>che, al netto delle scorte, potrebbe crescere su ritmi vicini all’1% nel biennio in corso (0,9% nel 2025, 0,7% nel 2026).</a:t>
            </a:r>
          </a:p>
          <a:p>
            <a:pPr marL="285750" indent="-285750">
              <a:lnSpc>
                <a:spcPts val="1700"/>
              </a:lnSpc>
              <a:spcBef>
                <a:spcPts val="600"/>
              </a:spcBef>
              <a:buSzPct val="130000"/>
              <a:buFont typeface="Arial" panose="020B0604020202020204" pitchFamily="34" charset="0"/>
              <a:buBlip>
                <a:blip r:embed="rId3"/>
              </a:buBlip>
            </a:pPr>
            <a:r>
              <a:rPr lang="it-IT" sz="1400" b="1" dirty="0">
                <a:solidFill>
                  <a:srgbClr val="003A79"/>
                </a:solidFill>
              </a:rPr>
              <a:t>I consumi delle famiglie</a:t>
            </a:r>
            <a:r>
              <a:rPr lang="it-IT" sz="1400" dirty="0"/>
              <a:t> potranno accelerare moderatamente, anche grazie a una graduale discesa del tasso di risparmio dopo la risalita vista nel 2024 (ma la propensione al risparmio rimarrà superiore ai livelli </a:t>
            </a:r>
            <a:r>
              <a:rPr lang="it-IT" sz="1400" dirty="0" err="1"/>
              <a:t>pre</a:t>
            </a:r>
            <a:r>
              <a:rPr lang="it-IT" sz="1400" dirty="0"/>
              <a:t>-pandemici).</a:t>
            </a:r>
          </a:p>
          <a:p>
            <a:pPr marL="285750" indent="-285750">
              <a:lnSpc>
                <a:spcPts val="1700"/>
              </a:lnSpc>
              <a:spcBef>
                <a:spcPts val="600"/>
              </a:spcBef>
              <a:buSzPct val="130000"/>
              <a:buFont typeface="Arial" panose="020B0604020202020204" pitchFamily="34" charset="0"/>
              <a:buBlip>
                <a:blip r:embed="rId3"/>
              </a:buBlip>
            </a:pPr>
            <a:r>
              <a:rPr lang="it-IT" sz="1400" dirty="0"/>
              <a:t>Gli </a:t>
            </a:r>
            <a:r>
              <a:rPr lang="it-IT" sz="1400" b="1" dirty="0">
                <a:solidFill>
                  <a:srgbClr val="003A79"/>
                </a:solidFill>
              </a:rPr>
              <a:t>investimenti </a:t>
            </a:r>
            <a:r>
              <a:rPr lang="it-IT" sz="1400" dirty="0"/>
              <a:t>hanno sorpreso al rialzo nel 1° semestre (ma resta una elevata incertezza).</a:t>
            </a:r>
          </a:p>
          <a:p>
            <a:pPr marL="285750" indent="-285750">
              <a:lnSpc>
                <a:spcPts val="1700"/>
              </a:lnSpc>
              <a:spcBef>
                <a:spcPts val="600"/>
              </a:spcBef>
              <a:buSzPct val="130000"/>
              <a:buFont typeface="Arial" panose="020B0604020202020204" pitchFamily="34" charset="0"/>
              <a:buBlip>
                <a:blip r:embed="rId3"/>
              </a:buBlip>
            </a:pPr>
            <a:r>
              <a:rPr lang="it-IT" sz="1400" b="1" dirty="0">
                <a:solidFill>
                  <a:srgbClr val="003A79"/>
                </a:solidFill>
              </a:rPr>
              <a:t>Investimenti in costruzioni:</a:t>
            </a:r>
            <a:r>
              <a:rPr lang="it-IT" sz="1400" dirty="0"/>
              <a:t> prevista una divergenza tra il settore residenziale, in contrazione per i minori bonus edilizi, e il comparto dei fabbricati non residenziali, che dovrebbe beneficiare dell’attuazione delle misure previste dal PNRR. </a:t>
            </a:r>
          </a:p>
        </p:txBody>
      </p:sp>
      <p:graphicFrame>
        <p:nvGraphicFramePr>
          <p:cNvPr id="6" name="Segnaposto contenuto 6">
            <a:extLst>
              <a:ext uri="{FF2B5EF4-FFF2-40B4-BE49-F238E27FC236}">
                <a16:creationId xmlns:a16="http://schemas.microsoft.com/office/drawing/2014/main" id="{C48B6733-84BA-3D14-7651-E5350954AC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4366140"/>
              </p:ext>
            </p:extLst>
          </p:nvPr>
        </p:nvGraphicFramePr>
        <p:xfrm>
          <a:off x="4846805" y="1347433"/>
          <a:ext cx="4087470" cy="3057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Segnaposto numero diapositiva 12">
            <a:extLst>
              <a:ext uri="{FF2B5EF4-FFF2-40B4-BE49-F238E27FC236}">
                <a16:creationId xmlns:a16="http://schemas.microsoft.com/office/drawing/2014/main" id="{6463F9B2-9166-6E2B-F975-AF51A64CEB37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35776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E38C24-21C4-A7A3-7A03-E34153981DCC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486400" cy="440785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defPPr>
              <a:defRPr lang="it-IT"/>
            </a:defPPr>
            <a:lvl1pPr marR="0" lvl="0" indent="0" defTabSz="417902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Crescita del PIL: analisi per fattori</a:t>
            </a:r>
          </a:p>
        </p:txBody>
      </p:sp>
      <p:sp>
        <p:nvSpPr>
          <p:cNvPr id="3" name="Segnaposto testo 3">
            <a:extLst>
              <a:ext uri="{FF2B5EF4-FFF2-40B4-BE49-F238E27FC236}">
                <a16:creationId xmlns:a16="http://schemas.microsoft.com/office/drawing/2014/main" id="{F72DBCF7-EC97-D0DE-90AB-221F4E2834E7}"/>
              </a:ext>
            </a:extLst>
          </p:cNvPr>
          <p:cNvSpPr txBox="1">
            <a:spLocks/>
          </p:cNvSpPr>
          <p:nvPr/>
        </p:nvSpPr>
        <p:spPr>
          <a:xfrm>
            <a:off x="4719428" y="746773"/>
            <a:ext cx="4392041" cy="60860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marL="0" algn="ctr" defTabSz="914400" rtl="0" eaLnBrk="1" latinLnBrk="0" hangingPunct="1">
              <a:defRPr sz="1000" b="1" kern="1200" smtClean="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300" dirty="0">
                <a:ea typeface="Times New Roman" panose="02020603050405020304" pitchFamily="18" charset="0"/>
                <a:cs typeface="Times New Roman" panose="02020603050405020304" pitchFamily="18" charset="0"/>
              </a:rPr>
              <a:t>Guerra commerciale, incertezza e politica fiscale  freneranno il PIL, ma un supporto verrà dal PNRR e dall’allentamento monetario</a:t>
            </a:r>
            <a:endParaRPr lang="it-IT" sz="1300" dirty="0"/>
          </a:p>
        </p:txBody>
      </p:sp>
      <p:sp>
        <p:nvSpPr>
          <p:cNvPr id="4" name="Segnaposto contenuto 4">
            <a:extLst>
              <a:ext uri="{FF2B5EF4-FFF2-40B4-BE49-F238E27FC236}">
                <a16:creationId xmlns:a16="http://schemas.microsoft.com/office/drawing/2014/main" id="{2346C9B0-EE4C-029D-6F03-711AE22EABF8}"/>
              </a:ext>
            </a:extLst>
          </p:cNvPr>
          <p:cNvSpPr txBox="1">
            <a:spLocks/>
          </p:cNvSpPr>
          <p:nvPr/>
        </p:nvSpPr>
        <p:spPr>
          <a:xfrm>
            <a:off x="4823669" y="4574867"/>
            <a:ext cx="2330216" cy="652072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000" i="1" dirty="0">
                <a:latin typeface="Century Gothic" panose="020B0502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Fonte: elaborazioni e previsioni Intesa Sanpaolo su dati Istat</a:t>
            </a:r>
            <a:endParaRPr lang="it-IT" sz="1000" i="1" dirty="0"/>
          </a:p>
        </p:txBody>
      </p:sp>
      <p:sp>
        <p:nvSpPr>
          <p:cNvPr id="5" name="Segnaposto testo 5">
            <a:extLst>
              <a:ext uri="{FF2B5EF4-FFF2-40B4-BE49-F238E27FC236}">
                <a16:creationId xmlns:a16="http://schemas.microsoft.com/office/drawing/2014/main" id="{54B8D1FF-7BB1-8099-28B7-C3D83D74CBBF}"/>
              </a:ext>
            </a:extLst>
          </p:cNvPr>
          <p:cNvSpPr txBox="1">
            <a:spLocks/>
          </p:cNvSpPr>
          <p:nvPr/>
        </p:nvSpPr>
        <p:spPr>
          <a:xfrm>
            <a:off x="360000" y="746773"/>
            <a:ext cx="4392041" cy="3959225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SzPct val="130000"/>
              <a:buFont typeface="Arial" panose="020B0604020202020204" pitchFamily="34" charset="0"/>
              <a:buBlip>
                <a:blip r:embed="rId2"/>
              </a:buBlip>
            </a:pPr>
            <a:r>
              <a:rPr lang="it-IT" sz="1400" b="1" dirty="0">
                <a:solidFill>
                  <a:srgbClr val="003A79"/>
                </a:solidFill>
              </a:rPr>
              <a:t>L’impatto diretto dei dazi potrebbe pesare sulla crescita annua del PIL per tre decimi nel biennio 2025-26. </a:t>
            </a:r>
          </a:p>
          <a:p>
            <a:pPr marL="285750" indent="-285750">
              <a:buSzPct val="130000"/>
              <a:buFont typeface="Arial" panose="020B0604020202020204" pitchFamily="34" charset="0"/>
              <a:buBlip>
                <a:blip r:embed="rId2"/>
              </a:buBlip>
            </a:pPr>
            <a:r>
              <a:rPr lang="it-IT" sz="1400" dirty="0"/>
              <a:t>Anche l’</a:t>
            </a:r>
            <a:r>
              <a:rPr lang="it-IT" sz="1400" b="1" dirty="0">
                <a:solidFill>
                  <a:srgbClr val="003A79"/>
                </a:solidFill>
              </a:rPr>
              <a:t>incertezza</a:t>
            </a:r>
            <a:r>
              <a:rPr lang="it-IT" sz="1400" dirty="0"/>
              <a:t> sullo scenario globale dovrebbe pesare sulla crescita. </a:t>
            </a:r>
          </a:p>
          <a:p>
            <a:pPr marL="285750" indent="-285750">
              <a:buSzPct val="130000"/>
              <a:buFont typeface="Arial" panose="020B0604020202020204" pitchFamily="34" charset="0"/>
              <a:buBlip>
                <a:blip r:embed="rId2"/>
              </a:buBlip>
            </a:pPr>
            <a:r>
              <a:rPr lang="it-IT" sz="1400" dirty="0"/>
              <a:t>Tra i fattori di freno c’è anche il </a:t>
            </a:r>
            <a:r>
              <a:rPr lang="it-IT" sz="1400" b="1" dirty="0">
                <a:solidFill>
                  <a:srgbClr val="003A79"/>
                </a:solidFill>
              </a:rPr>
              <a:t>graduale aggiustamento fiscale in atto </a:t>
            </a:r>
            <a:r>
              <a:rPr lang="it-IT" sz="1400" dirty="0"/>
              <a:t>(con effetto negativo sulla crescita di due-tre decimi l’anno). </a:t>
            </a:r>
          </a:p>
          <a:p>
            <a:pPr marL="285750" indent="-285750">
              <a:buSzPct val="130000"/>
              <a:buFont typeface="Arial" panose="020B0604020202020204" pitchFamily="34" charset="0"/>
              <a:buBlip>
                <a:blip r:embed="rId2"/>
              </a:buBlip>
            </a:pPr>
            <a:r>
              <a:rPr lang="it-IT" sz="1400" dirty="0"/>
              <a:t>I principali fattori di supporto restano il completamento del </a:t>
            </a:r>
            <a:r>
              <a:rPr lang="it-IT" sz="1400" b="1" dirty="0">
                <a:solidFill>
                  <a:srgbClr val="003A79"/>
                </a:solidFill>
              </a:rPr>
              <a:t>PNRR </a:t>
            </a:r>
            <a:r>
              <a:rPr lang="it-IT" sz="1400" dirty="0"/>
              <a:t>(il cui impatto, in caso di piena implementazione ma con ipotesi molto caute su spesa aggiuntiva e moltiplicatore, può essere quantificato in +0,3% nel 2025 e +0,4% nel 2026) e la trasmissione degli </a:t>
            </a:r>
            <a:r>
              <a:rPr lang="it-IT" sz="1400" b="1" dirty="0">
                <a:solidFill>
                  <a:srgbClr val="003A79"/>
                </a:solidFill>
              </a:rPr>
              <a:t>effetti dell’allentamento monetario </a:t>
            </a:r>
            <a:r>
              <a:rPr lang="it-IT" sz="1400" dirty="0"/>
              <a:t>(con effetto positivo sulla crescita annua del PIL di due decimi quest’anno e tre decimi il prossimo). </a:t>
            </a:r>
          </a:p>
        </p:txBody>
      </p:sp>
      <p:graphicFrame>
        <p:nvGraphicFramePr>
          <p:cNvPr id="7" name="Grafico 2">
            <a:extLst>
              <a:ext uri="{FF2B5EF4-FFF2-40B4-BE49-F238E27FC236}">
                <a16:creationId xmlns:a16="http://schemas.microsoft.com/office/drawing/2014/main" id="{102D3528-EE18-6A66-C81F-B2765BF607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6334064"/>
              </p:ext>
            </p:extLst>
          </p:nvPr>
        </p:nvGraphicFramePr>
        <p:xfrm>
          <a:off x="4823669" y="1355376"/>
          <a:ext cx="4287800" cy="3262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Segnaposto numero diapositiva 12">
            <a:extLst>
              <a:ext uri="{FF2B5EF4-FFF2-40B4-BE49-F238E27FC236}">
                <a16:creationId xmlns:a16="http://schemas.microsoft.com/office/drawing/2014/main" id="{F2EFDD94-0DDC-1CE1-FB8E-2C6EB70725CC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14950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6">
            <a:extLst>
              <a:ext uri="{FF2B5EF4-FFF2-40B4-BE49-F238E27FC236}">
                <a16:creationId xmlns:a16="http://schemas.microsoft.com/office/drawing/2014/main" id="{18ADB598-AFC8-C5A3-8E61-0B85FBA8214D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591053" cy="689243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defPPr>
              <a:defRPr lang="it-IT"/>
            </a:defPPr>
            <a:lvl1pPr marR="0" lvl="0" indent="0" defTabSz="417902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Mercato del lavoro solido, continua il recupero di potere d’acquisto dei salari</a:t>
            </a:r>
          </a:p>
        </p:txBody>
      </p:sp>
      <p:sp>
        <p:nvSpPr>
          <p:cNvPr id="3" name="Segnaposto contenuto 9">
            <a:extLst>
              <a:ext uri="{FF2B5EF4-FFF2-40B4-BE49-F238E27FC236}">
                <a16:creationId xmlns:a16="http://schemas.microsoft.com/office/drawing/2014/main" id="{63EECF88-DA96-B47B-C222-6FF5FA932FB3}"/>
              </a:ext>
            </a:extLst>
          </p:cNvPr>
          <p:cNvSpPr txBox="1">
            <a:spLocks/>
          </p:cNvSpPr>
          <p:nvPr/>
        </p:nvSpPr>
        <p:spPr>
          <a:xfrm>
            <a:off x="360000" y="4475147"/>
            <a:ext cx="4178768" cy="231413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000" i="1" dirty="0"/>
              <a:t>Fonte: Intesa Sanpaolo, Istat</a:t>
            </a:r>
          </a:p>
        </p:txBody>
      </p:sp>
      <p:sp>
        <p:nvSpPr>
          <p:cNvPr id="4" name="Segnaposto contenuto 11">
            <a:extLst>
              <a:ext uri="{FF2B5EF4-FFF2-40B4-BE49-F238E27FC236}">
                <a16:creationId xmlns:a16="http://schemas.microsoft.com/office/drawing/2014/main" id="{3A4981F5-8CCF-9957-AA37-D08924CFEA59}"/>
              </a:ext>
            </a:extLst>
          </p:cNvPr>
          <p:cNvSpPr txBox="1">
            <a:spLocks/>
          </p:cNvSpPr>
          <p:nvPr/>
        </p:nvSpPr>
        <p:spPr>
          <a:xfrm>
            <a:off x="4708268" y="4475147"/>
            <a:ext cx="4178768" cy="231413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000" i="1" dirty="0"/>
              <a:t>Fonte: Istat, previsioni Intesa Sanpaolo</a:t>
            </a:r>
          </a:p>
        </p:txBody>
      </p:sp>
      <p:sp>
        <p:nvSpPr>
          <p:cNvPr id="5" name="Segnaposto testo 8">
            <a:extLst>
              <a:ext uri="{FF2B5EF4-FFF2-40B4-BE49-F238E27FC236}">
                <a16:creationId xmlns:a16="http://schemas.microsoft.com/office/drawing/2014/main" id="{3B0EE0D9-715F-0E8B-4735-98D7CF2CE768}"/>
              </a:ext>
            </a:extLst>
          </p:cNvPr>
          <p:cNvSpPr txBox="1">
            <a:spLocks/>
          </p:cNvSpPr>
          <p:nvPr/>
        </p:nvSpPr>
        <p:spPr>
          <a:xfrm>
            <a:off x="254399" y="1059123"/>
            <a:ext cx="4223764" cy="68924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marL="0" algn="ctr" defTabSz="914400" rtl="0" eaLnBrk="1" latinLnBrk="0" hangingPunct="1">
              <a:defRPr sz="1000" b="1" kern="1200" smtClean="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500"/>
              </a:lnSpc>
            </a:pPr>
            <a:r>
              <a:rPr lang="it-IT" sz="1300" dirty="0"/>
              <a:t>Le attese sull’occupazione di famiglie e imprese restano coerenti con un mercato del lavoro ancora in buona salute</a:t>
            </a:r>
          </a:p>
        </p:txBody>
      </p:sp>
      <p:sp>
        <p:nvSpPr>
          <p:cNvPr id="6" name="Segnaposto testo 12">
            <a:extLst>
              <a:ext uri="{FF2B5EF4-FFF2-40B4-BE49-F238E27FC236}">
                <a16:creationId xmlns:a16="http://schemas.microsoft.com/office/drawing/2014/main" id="{F77DA86E-A14D-AE83-20C6-4DCC2309386A}"/>
              </a:ext>
            </a:extLst>
          </p:cNvPr>
          <p:cNvSpPr txBox="1">
            <a:spLocks/>
          </p:cNvSpPr>
          <p:nvPr/>
        </p:nvSpPr>
        <p:spPr>
          <a:xfrm>
            <a:off x="4590256" y="1054950"/>
            <a:ext cx="4464049" cy="35983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>
              <a:lnSpc>
                <a:spcPts val="1500"/>
              </a:lnSpc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Nei prossimi mesi, i salari reali dovrebbero </a:t>
            </a:r>
            <a:br>
              <a:rPr lang="it-IT" dirty="0"/>
            </a:br>
            <a:r>
              <a:rPr lang="it-IT" dirty="0"/>
              <a:t>rimanere in crescita su base annua </a:t>
            </a:r>
          </a:p>
        </p:txBody>
      </p:sp>
      <p:pic>
        <p:nvPicPr>
          <p:cNvPr id="13" name="Picture1" descr="&lt;Chart&gt;&lt;ImageInfo Version=&quot;125.1.99&quot; GUID=&quot;ef5c5f0a04c944c9a17c7357eecf5a2b&quot; DsId=&quot;ZISN130&quot; T1SubID=&quot;&quot; Width=&quot;428&quot; Height=&quot;299&quot; Format=&quot;emf&quot; ChartGroupUID=&quot;83f5208b-aa0a-46fa-9ab2-020fd3a3c064&quot; GroupName=&quot;Lavoro&quot; ChartName=&quot;Salari reali e contrattuali&quot; ChartStyleName=&quot;&quot; GroupNameEncoded=&quot;Lavoro&quot; ChartNameEncoded=&quot;Salari+reali+e+contrattuali&quot; ChartStyleNameEncoded=&quot;&quot; ShortCode=&quot;&quot; ChartOwner=&quot;ZISN023&quot; TemplateId=&quot;&quot; TemplateName=&quot;&quot; TemplateNameEncoded=&quot;&quot; EditionId=&quot;&quot; EditionGenerationDate=&quot;&quot; RefreshDate=&quot;18/09/2025 16:32:54&quot; ExportChartsIn=&quot;CurrentDoc&quot; ExportChartsTo=&quot; &quot; ExportChartAs=&quot; &quot; SpecifiedCellRow=&quot;0&quot; SpecifiedCellCol=&quot;0&quot; NoofColumns=&quot;1&quot; NoofChartPerPage=&quot;0&quot; SpaceBetweenCharts=&quot;2&quot; SpaceBetweenRowChart=&quot;2&quot; Transparent=&quot;0&quot; NoofRows=&quot;1&quot; LeftMargin=&quot;0&quot; RightMargin=&quot;0&quot; TopMargin=&quot;0&quot; FootMargin=&quot;0&quot; Orientation=&quot;0&quot; FileNameTemplate=&quot;&quot; ImageFileName=&quot;&quot; ChartTitle=&quot;&quot; DoStretch=&quot;true&quot; Pr=&quot;&quot;/&gt;&lt;/Chart&gt;">
            <a:extLst>
              <a:ext uri="{FF2B5EF4-FFF2-40B4-BE49-F238E27FC236}">
                <a16:creationId xmlns:a16="http://schemas.microsoft.com/office/drawing/2014/main" id="{276EC27B-3EBE-A1DF-F1CA-1E46512668F9}"/>
              </a:ext>
            </a:extLst>
          </p:cNvPr>
          <p:cNvPicPr>
            <a:picLocks/>
          </p:cNvPicPr>
          <p:nvPr/>
        </p:nvPicPr>
        <p:blipFill>
          <a:blip r:embed="rId2">
            <a:lum/>
          </a:blip>
          <a:stretch>
            <a:fillRect/>
          </a:stretch>
        </p:blipFill>
        <p:spPr>
          <a:xfrm>
            <a:off x="4746667" y="1600497"/>
            <a:ext cx="4078551" cy="2849483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pic>
        <p:nvPicPr>
          <p:cNvPr id="11" name="Picture2" descr="&lt;Chart&gt;&lt;ImageInfo Version=&quot;125.1.99&quot; GUID=&quot;c01456fa5b1a48f08cdeb4de0eecc822&quot; DsId=&quot;ZISN130&quot; T1SubID=&quot;&quot; Width=&quot;417&quot; Height=&quot;268&quot; Format=&quot;emf&quot; ChartGroupUID=&quot;d043adb2-07f5-4355-a3a8-8b040f12098b&quot; GroupName=&quot;Lavoro&quot; ChartName=&quot;Aspettative disoccupazione imprese e famiglie&quot; ChartStyleName=&quot;16 ISP&quot; GroupNameEncoded=&quot;Lavoro&quot; ChartNameEncoded=&quot;Aspettative+disoccupazione+imprese+e+famiglie&quot; ChartStyleNameEncoded=&quot;16+ISP&quot; ShortCode=&quot;&quot; ChartOwner=&quot;ZISN023&quot; TemplateId=&quot;&quot; TemplateName=&quot;&quot; TemplateNameEncoded=&quot;&quot; EditionId=&quot;&quot; EditionGenerationDate=&quot;&quot; RefreshDate=&quot;18/09/2025 16:32:54&quot; ExportChartsIn=&quot;CurrentDoc&quot; ExportChartsTo=&quot; &quot; ExportChartAs=&quot; &quot; SpecifiedCellRow=&quot;0&quot; SpecifiedCellCol=&quot;0&quot; NoofColumns=&quot;1&quot; NoofChartPerPage=&quot;0&quot; SpaceBetweenCharts=&quot;2&quot; SpaceBetweenRowChart=&quot;2&quot; Transparent=&quot;0&quot; NoofRows=&quot;1&quot; LeftMargin=&quot;0&quot; RightMargin=&quot;0&quot; TopMargin=&quot;0&quot; FootMargin=&quot;0&quot; Orientation=&quot;0&quot; FileNameTemplate=&quot;&quot; ImageFileName=&quot;&quot; ChartTitle=&quot;&quot; DoStretch=&quot;true&quot; Pr=&quot;&quot;/&gt;&lt;/Chart&gt;">
            <a:extLst>
              <a:ext uri="{FF2B5EF4-FFF2-40B4-BE49-F238E27FC236}">
                <a16:creationId xmlns:a16="http://schemas.microsoft.com/office/drawing/2014/main" id="{FC5A3873-AD0B-41CB-9E16-27D30983725C}"/>
              </a:ext>
            </a:extLst>
          </p:cNvPr>
          <p:cNvPicPr>
            <a:picLocks/>
          </p:cNvPicPr>
          <p:nvPr/>
        </p:nvPicPr>
        <p:blipFill>
          <a:blip r:embed="rId3">
            <a:lum/>
          </a:blip>
          <a:stretch>
            <a:fillRect/>
          </a:stretch>
        </p:blipFill>
        <p:spPr>
          <a:xfrm>
            <a:off x="498893" y="1746438"/>
            <a:ext cx="3979270" cy="255759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0" name="Segnaposto numero diapositiva 12">
            <a:extLst>
              <a:ext uri="{FF2B5EF4-FFF2-40B4-BE49-F238E27FC236}">
                <a16:creationId xmlns:a16="http://schemas.microsoft.com/office/drawing/2014/main" id="{336CE87B-303C-E790-2AA9-2133FEF276D2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3926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98C5A-AB08-9546-DA75-90D3902154EA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591053" cy="363242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defPPr>
              <a:defRPr lang="it-IT"/>
            </a:defPPr>
            <a:lvl1pPr marR="0" lvl="0" indent="0" defTabSz="417902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Il PNRR resta un fattore di sostegno</a:t>
            </a:r>
            <a:endParaRPr lang="en-GB" dirty="0"/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C87CD6C-7A0C-AC57-BE97-A9C48D5367C5}"/>
              </a:ext>
            </a:extLst>
          </p:cNvPr>
          <p:cNvSpPr txBox="1">
            <a:spLocks/>
          </p:cNvSpPr>
          <p:nvPr/>
        </p:nvSpPr>
        <p:spPr>
          <a:xfrm>
            <a:off x="517910" y="4486905"/>
            <a:ext cx="4178768" cy="231413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000" i="1" dirty="0"/>
              <a:t>Nota: Q4 2023 = 100. Fonte: Intesa Sanpaolo, Istat</a:t>
            </a:r>
            <a:endParaRPr lang="en-GB" sz="1000" i="1" dirty="0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B974480E-1516-DD3F-50F1-56C4CB6D4617}"/>
              </a:ext>
            </a:extLst>
          </p:cNvPr>
          <p:cNvSpPr txBox="1">
            <a:spLocks/>
          </p:cNvSpPr>
          <p:nvPr/>
        </p:nvSpPr>
        <p:spPr>
          <a:xfrm>
            <a:off x="4826445" y="4486905"/>
            <a:ext cx="4354067" cy="231413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000" i="1" dirty="0"/>
              <a:t>Fonte: Intesa Sanpaolo, Corte dei Conti, </a:t>
            </a:r>
            <a:r>
              <a:rPr lang="it-IT" sz="1000" i="1" dirty="0" err="1"/>
              <a:t>ReGiS</a:t>
            </a:r>
            <a:r>
              <a:rPr lang="it-IT" sz="1000" i="1" dirty="0"/>
              <a:t>, Governo italiano </a:t>
            </a:r>
            <a:endParaRPr lang="en-GB" sz="1000" i="1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8BEBB062-3A23-7BE7-6269-02FDA95F186D}"/>
              </a:ext>
            </a:extLst>
          </p:cNvPr>
          <p:cNvSpPr txBox="1">
            <a:spLocks/>
          </p:cNvSpPr>
          <p:nvPr/>
        </p:nvSpPr>
        <p:spPr>
          <a:xfrm>
            <a:off x="517910" y="1755432"/>
            <a:ext cx="3836158" cy="519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marL="0" algn="ctr" defTabSz="914400" rtl="0" eaLnBrk="1" latinLnBrk="0" hangingPunct="1">
              <a:defRPr sz="1000" b="1" kern="1200" smtClean="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300" dirty="0"/>
              <a:t>Gli investimenti non residenziali compensano </a:t>
            </a:r>
            <a:br>
              <a:rPr lang="it-IT" sz="1300" dirty="0"/>
            </a:br>
            <a:r>
              <a:rPr lang="it-IT" sz="1300" dirty="0"/>
              <a:t>la debolezza dell'edilizia abitativa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81A71112-9B1D-A1DF-B63A-475ADB588458}"/>
              </a:ext>
            </a:extLst>
          </p:cNvPr>
          <p:cNvSpPr txBox="1">
            <a:spLocks/>
          </p:cNvSpPr>
          <p:nvPr/>
        </p:nvSpPr>
        <p:spPr>
          <a:xfrm>
            <a:off x="4826445" y="1755432"/>
            <a:ext cx="3836158" cy="42883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Piano nazionale italiano </a:t>
            </a:r>
            <a:br>
              <a:rPr lang="it-IT" dirty="0"/>
            </a:br>
            <a:r>
              <a:rPr lang="it-IT" dirty="0"/>
              <a:t>di ripresa e resilienza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3D59B379-0768-CE8C-0FF7-67A3626EFA1A}"/>
              </a:ext>
            </a:extLst>
          </p:cNvPr>
          <p:cNvSpPr txBox="1">
            <a:spLocks/>
          </p:cNvSpPr>
          <p:nvPr/>
        </p:nvSpPr>
        <p:spPr>
          <a:xfrm>
            <a:off x="393555" y="608537"/>
            <a:ext cx="8523941" cy="1061116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ts val="1900"/>
              </a:lnSpc>
              <a:buSzPct val="130000"/>
              <a:buFont typeface="Arial" panose="020B0604020202020204" pitchFamily="34" charset="0"/>
              <a:buBlip>
                <a:blip r:embed="rId2"/>
              </a:buBlip>
            </a:pPr>
            <a:r>
              <a:rPr lang="it-IT" sz="1400" noProof="0" dirty="0"/>
              <a:t>Oltre il </a:t>
            </a:r>
            <a:r>
              <a:rPr lang="it-IT" sz="1400" b="1" noProof="0" dirty="0">
                <a:solidFill>
                  <a:srgbClr val="003A79"/>
                </a:solidFill>
              </a:rPr>
              <a:t>70% delle risorse UE </a:t>
            </a:r>
            <a:r>
              <a:rPr lang="it-IT" sz="1400" noProof="0" dirty="0"/>
              <a:t>sono state già ricevute; la spesa effettiva ad oggi ammonta a circa il </a:t>
            </a:r>
            <a:r>
              <a:rPr lang="it-IT" sz="1400" b="1" noProof="0" dirty="0">
                <a:solidFill>
                  <a:srgbClr val="003A79"/>
                </a:solidFill>
              </a:rPr>
              <a:t>40% del totale</a:t>
            </a:r>
            <a:r>
              <a:rPr lang="it-IT" sz="1400" noProof="0" dirty="0"/>
              <a:t>. </a:t>
            </a:r>
          </a:p>
          <a:p>
            <a:pPr marL="285750" indent="-285750">
              <a:lnSpc>
                <a:spcPts val="1900"/>
              </a:lnSpc>
              <a:buSzPct val="130000"/>
              <a:buFont typeface="Arial" panose="020B0604020202020204" pitchFamily="34" charset="0"/>
              <a:buBlip>
                <a:blip r:embed="rId2"/>
              </a:buBlip>
            </a:pPr>
            <a:r>
              <a:rPr lang="it-IT" sz="1400" dirty="0"/>
              <a:t>L’85% dei fondi è stato assegnato agli enti attuatori, ma </a:t>
            </a:r>
            <a:r>
              <a:rPr lang="it-IT" sz="1400" b="1" dirty="0">
                <a:solidFill>
                  <a:srgbClr val="003A79"/>
                </a:solidFill>
              </a:rPr>
              <a:t>è improbabile che più di due terzi dei 120 miliardi rimanenti vengano spesi nel biennio 2025-26</a:t>
            </a:r>
            <a:r>
              <a:rPr lang="it-IT" sz="1400" dirty="0"/>
              <a:t>. </a:t>
            </a:r>
          </a:p>
        </p:txBody>
      </p:sp>
      <p:graphicFrame>
        <p:nvGraphicFramePr>
          <p:cNvPr id="8" name="Content Placeholder 14">
            <a:extLst>
              <a:ext uri="{FF2B5EF4-FFF2-40B4-BE49-F238E27FC236}">
                <a16:creationId xmlns:a16="http://schemas.microsoft.com/office/drawing/2014/main" id="{3989E1A7-D655-EAE0-90F0-0830075BBE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1325772"/>
              </p:ext>
            </p:extLst>
          </p:nvPr>
        </p:nvGraphicFramePr>
        <p:xfrm>
          <a:off x="4693691" y="2144212"/>
          <a:ext cx="4257362" cy="2386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ontent Placeholder 11">
            <a:extLst>
              <a:ext uri="{FF2B5EF4-FFF2-40B4-BE49-F238E27FC236}">
                <a16:creationId xmlns:a16="http://schemas.microsoft.com/office/drawing/2014/main" id="{49A7E207-88DB-E1A4-641B-4977A2C77B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9876350"/>
              </p:ext>
            </p:extLst>
          </p:nvPr>
        </p:nvGraphicFramePr>
        <p:xfrm>
          <a:off x="446636" y="2216510"/>
          <a:ext cx="4040187" cy="2266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Segnaposto numero diapositiva 12">
            <a:extLst>
              <a:ext uri="{FF2B5EF4-FFF2-40B4-BE49-F238E27FC236}">
                <a16:creationId xmlns:a16="http://schemas.microsoft.com/office/drawing/2014/main" id="{92085D01-CB6B-1475-352D-E36AA205327E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06286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16140-336F-2A5B-9A85-FF5CEDE777FA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770937" cy="596695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defPPr>
              <a:defRPr lang="it-IT"/>
            </a:defPPr>
            <a:lvl1pPr marR="0" lvl="0" indent="0" defTabSz="417902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Il Governo prevede di aumentare gradualmente il saldo primario nel periodo 2025-27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138BE473-2184-6A9E-8C86-CA09374EFD7B}"/>
              </a:ext>
            </a:extLst>
          </p:cNvPr>
          <p:cNvSpPr txBox="1">
            <a:spLocks/>
          </p:cNvSpPr>
          <p:nvPr/>
        </p:nvSpPr>
        <p:spPr>
          <a:xfrm>
            <a:off x="284876" y="4468312"/>
            <a:ext cx="4230090" cy="231413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i="1" dirty="0" err="1"/>
              <a:t>Nota</a:t>
            </a:r>
            <a:r>
              <a:rPr lang="en-US" sz="1000" i="1" dirty="0"/>
              <a:t>: </a:t>
            </a:r>
            <a:r>
              <a:rPr lang="en-US" sz="1000" i="1" dirty="0" err="1"/>
              <a:t>contributo</a:t>
            </a:r>
            <a:r>
              <a:rPr lang="en-US" sz="1000" i="1" dirty="0"/>
              <a:t> al </a:t>
            </a:r>
            <a:r>
              <a:rPr lang="en-US" sz="1000" i="1" dirty="0" err="1"/>
              <a:t>saldo</a:t>
            </a:r>
            <a:r>
              <a:rPr lang="en-US" sz="1000" i="1" dirty="0"/>
              <a:t> di </a:t>
            </a:r>
            <a:r>
              <a:rPr lang="en-US" sz="1000" i="1" dirty="0" err="1"/>
              <a:t>bilancio</a:t>
            </a:r>
            <a:r>
              <a:rPr lang="en-US" sz="1000" i="1" dirty="0"/>
              <a:t> (% PIL). Fonte: Intesa  Sanpaolo Research, </a:t>
            </a:r>
            <a:r>
              <a:rPr lang="en-US" sz="1000" i="1" dirty="0" err="1"/>
              <a:t>proiezioni</a:t>
            </a:r>
            <a:r>
              <a:rPr lang="en-US" sz="1000" i="1" dirty="0"/>
              <a:t> di </a:t>
            </a:r>
            <a:r>
              <a:rPr lang="en-US" sz="1000" i="1" dirty="0" err="1"/>
              <a:t>bilancio</a:t>
            </a:r>
            <a:r>
              <a:rPr lang="en-US" sz="1000" i="1" dirty="0"/>
              <a:t> del Governo Italiano</a:t>
            </a:r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91587143-23BA-BC10-EB74-E559BAC7CC2A}"/>
              </a:ext>
            </a:extLst>
          </p:cNvPr>
          <p:cNvSpPr txBox="1">
            <a:spLocks/>
          </p:cNvSpPr>
          <p:nvPr/>
        </p:nvSpPr>
        <p:spPr>
          <a:xfrm>
            <a:off x="4665547" y="4468312"/>
            <a:ext cx="4346066" cy="231413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i="1" dirty="0"/>
              <a:t>Fonte: Intesa Sanpaolo Research, </a:t>
            </a:r>
            <a:r>
              <a:rPr lang="en-US" sz="1000" i="1" dirty="0" err="1"/>
              <a:t>proiezioni</a:t>
            </a:r>
            <a:r>
              <a:rPr lang="en-US" sz="1000" i="1" dirty="0"/>
              <a:t> di </a:t>
            </a:r>
            <a:r>
              <a:rPr lang="en-US" sz="1000" i="1" dirty="0" err="1"/>
              <a:t>bilancio</a:t>
            </a:r>
            <a:r>
              <a:rPr lang="en-US" sz="1000" i="1" dirty="0"/>
              <a:t> del Governo Italiano</a:t>
            </a: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ED5E1398-0C15-B3C0-00A1-ED05142DB852}"/>
              </a:ext>
            </a:extLst>
          </p:cNvPr>
          <p:cNvSpPr txBox="1">
            <a:spLocks/>
          </p:cNvSpPr>
          <p:nvPr/>
        </p:nvSpPr>
        <p:spPr>
          <a:xfrm>
            <a:off x="360000" y="936035"/>
            <a:ext cx="4200245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marL="0" algn="ctr" defTabSz="914400" rtl="0" eaLnBrk="1" latinLnBrk="0" hangingPunct="1">
              <a:defRPr sz="1000" b="1" kern="1200" smtClean="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300" dirty="0"/>
              <a:t>Necessari avanzi primari più elevati per compensare l'elevata spesa per interessi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0D40598F-AE9F-1C63-5A17-578A2429DB2C}"/>
              </a:ext>
            </a:extLst>
          </p:cNvPr>
          <p:cNvSpPr txBox="1">
            <a:spLocks/>
          </p:cNvSpPr>
          <p:nvPr/>
        </p:nvSpPr>
        <p:spPr>
          <a:xfrm>
            <a:off x="4590257" y="949781"/>
            <a:ext cx="4346066" cy="59669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>
              <a:defRPr sz="13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Negli obiettivi governativi il debito pubblico dovrebbe iniziare a calare dal 2027, man mano che l'impatto dei bonus per l'edilizia si affievolirà</a:t>
            </a:r>
          </a:p>
        </p:txBody>
      </p:sp>
      <p:graphicFrame>
        <p:nvGraphicFramePr>
          <p:cNvPr id="7" name="Content Placeholder 22">
            <a:extLst>
              <a:ext uri="{FF2B5EF4-FFF2-40B4-BE49-F238E27FC236}">
                <a16:creationId xmlns:a16="http://schemas.microsoft.com/office/drawing/2014/main" id="{D4B88564-5BA7-3404-1BC2-601E3F0CFF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1908723"/>
              </p:ext>
            </p:extLst>
          </p:nvPr>
        </p:nvGraphicFramePr>
        <p:xfrm>
          <a:off x="244191" y="1546476"/>
          <a:ext cx="4316054" cy="3015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10">
            <a:extLst>
              <a:ext uri="{FF2B5EF4-FFF2-40B4-BE49-F238E27FC236}">
                <a16:creationId xmlns:a16="http://schemas.microsoft.com/office/drawing/2014/main" id="{D1A82C98-0D18-A584-0886-332A60C824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8120126"/>
              </p:ext>
            </p:extLst>
          </p:nvPr>
        </p:nvGraphicFramePr>
        <p:xfrm>
          <a:off x="4620268" y="1654704"/>
          <a:ext cx="4266767" cy="2724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egnaposto numero diapositiva 12">
            <a:extLst>
              <a:ext uri="{FF2B5EF4-FFF2-40B4-BE49-F238E27FC236}">
                <a16:creationId xmlns:a16="http://schemas.microsoft.com/office/drawing/2014/main" id="{977B95C5-03E4-D69F-7AF0-E922BF21BF1D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80610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2">
            <a:extLst>
              <a:ext uri="{FF2B5EF4-FFF2-40B4-BE49-F238E27FC236}">
                <a16:creationId xmlns:a16="http://schemas.microsoft.com/office/drawing/2014/main" id="{958DE0FB-F370-DACB-75A4-71F69563D01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7916863" cy="993775"/>
          </a:xfrm>
        </p:spPr>
        <p:txBody>
          <a:bodyPr/>
          <a:lstStyle/>
          <a:p>
            <a:r>
              <a:rPr lang="en-US" dirty="0"/>
              <a:t> </a:t>
            </a:r>
            <a:endParaRPr lang="it-I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772C65-AD27-B3B9-3E7F-3D394E1ADC57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222913" cy="342900"/>
          </a:xfrm>
          <a:prstGeom prst="rect">
            <a:avLst/>
          </a:prstGeom>
        </p:spPr>
        <p:txBody>
          <a:bodyPr anchor="ctr" anchorCtr="0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itchFamily="34" charset="-128"/>
                <a:cs typeface="MS PGothic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algn="l"/>
            <a:r>
              <a:rPr lang="it-IT" sz="2400" b="1" noProof="0" dirty="0">
                <a:solidFill>
                  <a:srgbClr val="003A79"/>
                </a:solidFill>
                <a:latin typeface="Century Gothic" panose="020B0502020202020204" pitchFamily="34" charset="0"/>
              </a:rPr>
              <a:t>Il sistema bancario Italiano in breve</a:t>
            </a:r>
          </a:p>
        </p:txBody>
      </p:sp>
      <p:sp>
        <p:nvSpPr>
          <p:cNvPr id="6" name="Segnaposto testo 3">
            <a:extLst>
              <a:ext uri="{FF2B5EF4-FFF2-40B4-BE49-F238E27FC236}">
                <a16:creationId xmlns:a16="http://schemas.microsoft.com/office/drawing/2014/main" id="{3DD78ECF-AB10-014D-1D08-A8CCC9586755}"/>
              </a:ext>
            </a:extLst>
          </p:cNvPr>
          <p:cNvSpPr txBox="1">
            <a:spLocks/>
          </p:cNvSpPr>
          <p:nvPr/>
        </p:nvSpPr>
        <p:spPr>
          <a:xfrm>
            <a:off x="360000" y="669678"/>
            <a:ext cx="8532330" cy="39048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3A79"/>
              </a:buClr>
              <a:buSzPct val="130000"/>
              <a:buFont typeface="Wingdings" panose="05000000000000000000" pitchFamily="2" charset="2"/>
              <a:buNone/>
              <a:defRPr sz="1600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9000" indent="-189000" defTabSz="685800">
              <a:lnSpc>
                <a:spcPts val="1800"/>
              </a:lnSpc>
              <a:spcBef>
                <a:spcPts val="0"/>
              </a:spcBef>
              <a:spcAft>
                <a:spcPts val="1000"/>
              </a:spcAft>
              <a:buBlip>
                <a:blip r:embed="rId3"/>
              </a:buBlip>
              <a:defRPr/>
            </a:pPr>
            <a:r>
              <a:rPr lang="it-IT" sz="1400" b="1" noProof="0" dirty="0">
                <a:solidFill>
                  <a:srgbClr val="003A79"/>
                </a:solidFill>
                <a:latin typeface="+mn-lt"/>
              </a:rPr>
              <a:t>Capital </a:t>
            </a:r>
            <a:r>
              <a:rPr lang="it-IT" sz="1400" b="1" noProof="0" dirty="0" err="1">
                <a:solidFill>
                  <a:srgbClr val="003A79"/>
                </a:solidFill>
                <a:latin typeface="+mn-lt"/>
              </a:rPr>
              <a:t>ratios</a:t>
            </a:r>
            <a:r>
              <a:rPr lang="it-IT" sz="1400" b="1" noProof="0" dirty="0">
                <a:solidFill>
                  <a:srgbClr val="003A79"/>
                </a:solidFill>
                <a:latin typeface="+mn-lt"/>
              </a:rPr>
              <a:t> sui massimi di tutti I tempi (CET1 ratio a 16,3%) </a:t>
            </a:r>
            <a:r>
              <a:rPr lang="it-IT" sz="1400" noProof="0" dirty="0">
                <a:solidFill>
                  <a:sysClr val="windowText" lastClr="000000"/>
                </a:solidFill>
                <a:latin typeface="+mn-lt"/>
              </a:rPr>
              <a:t>grazie a una elevata profittabilità. </a:t>
            </a:r>
          </a:p>
          <a:p>
            <a:pPr marL="189000" indent="-189000" defTabSz="685800">
              <a:lnSpc>
                <a:spcPts val="1800"/>
              </a:lnSpc>
              <a:spcBef>
                <a:spcPts val="0"/>
              </a:spcBef>
              <a:spcAft>
                <a:spcPts val="1000"/>
              </a:spcAft>
              <a:buBlip>
                <a:blip r:embed="rId3"/>
              </a:buBlip>
              <a:defRPr/>
            </a:pPr>
            <a:r>
              <a:rPr lang="it-IT" sz="1400" b="1" dirty="0">
                <a:solidFill>
                  <a:srgbClr val="003A79"/>
                </a:solidFill>
                <a:latin typeface="+mn-lt"/>
              </a:rPr>
              <a:t>Q</a:t>
            </a:r>
            <a:r>
              <a:rPr lang="it-IT" sz="1400" b="1" noProof="0" dirty="0" err="1">
                <a:solidFill>
                  <a:srgbClr val="003A79"/>
                </a:solidFill>
                <a:latin typeface="+mn-lt"/>
              </a:rPr>
              <a:t>ualità</a:t>
            </a:r>
            <a:r>
              <a:rPr lang="it-IT" sz="1400" b="1" noProof="0" dirty="0">
                <a:solidFill>
                  <a:srgbClr val="003A79"/>
                </a:solidFill>
                <a:latin typeface="+mn-lt"/>
              </a:rPr>
              <a:t> del credito sotto controllo</a:t>
            </a:r>
            <a:r>
              <a:rPr lang="it-IT" sz="1400" noProof="0" dirty="0">
                <a:solidFill>
                  <a:sysClr val="windowText" lastClr="000000"/>
                </a:solidFill>
                <a:latin typeface="+mn-lt"/>
              </a:rPr>
              <a:t>. NPL ratio stabile sui minimi e tasso di deterioramento degli impieghi  nuovamente in riduzione. </a:t>
            </a:r>
            <a:r>
              <a:rPr lang="it-IT" sz="1400" dirty="0">
                <a:solidFill>
                  <a:sysClr val="windowText" lastClr="000000"/>
                </a:solidFill>
                <a:latin typeface="+mn-lt"/>
              </a:rPr>
              <a:t>La capacità di ripagamento del debito di famiglie e imprese è sostenuta dalla loro migliore salute finanziaria, dalla elevata liquidità, dalla più lunga scadenza del debito e dalla maggiore quota del debito a tasso fisso. </a:t>
            </a:r>
            <a:endParaRPr lang="it-IT" sz="1400" noProof="0" dirty="0">
              <a:solidFill>
                <a:sysClr val="windowText" lastClr="000000"/>
              </a:solidFill>
              <a:latin typeface="+mn-lt"/>
            </a:endParaRPr>
          </a:p>
          <a:p>
            <a:pPr marL="189000" indent="-189000" defTabSz="685800">
              <a:lnSpc>
                <a:spcPts val="1800"/>
              </a:lnSpc>
              <a:spcBef>
                <a:spcPts val="0"/>
              </a:spcBef>
              <a:spcAft>
                <a:spcPts val="1000"/>
              </a:spcAft>
              <a:buBlip>
                <a:blip r:embed="rId3"/>
              </a:buBlip>
              <a:defRPr/>
            </a:pPr>
            <a:r>
              <a:rPr lang="it-IT" sz="1400" b="1" noProof="0" dirty="0">
                <a:solidFill>
                  <a:srgbClr val="003A79"/>
                </a:solidFill>
                <a:latin typeface="+mn-lt"/>
              </a:rPr>
              <a:t>Profittabilità su elevati livelli </a:t>
            </a:r>
            <a:r>
              <a:rPr lang="it-IT" sz="1400" dirty="0">
                <a:solidFill>
                  <a:sysClr val="windowText" lastClr="000000"/>
                </a:solidFill>
                <a:latin typeface="+mn-lt"/>
              </a:rPr>
              <a:t>sostenuta da una buona crescita dei ricavi da commissioni e ulteriore riduzione degli accantonamenti</a:t>
            </a:r>
            <a:r>
              <a:rPr lang="it-IT" sz="1400" b="1" noProof="0" dirty="0">
                <a:solidFill>
                  <a:srgbClr val="003A79"/>
                </a:solidFill>
                <a:latin typeface="+mn-lt"/>
              </a:rPr>
              <a:t>. ROE annualizzato al 16%, più elevato della media UE.</a:t>
            </a:r>
          </a:p>
          <a:p>
            <a:pPr marL="189000" indent="-189000" defTabSz="685800">
              <a:lnSpc>
                <a:spcPts val="1800"/>
              </a:lnSpc>
              <a:spcBef>
                <a:spcPts val="0"/>
              </a:spcBef>
              <a:spcAft>
                <a:spcPts val="1000"/>
              </a:spcAft>
              <a:buBlip>
                <a:blip r:embed="rId3"/>
              </a:buBlip>
              <a:defRPr/>
            </a:pPr>
            <a:r>
              <a:rPr lang="it-IT" sz="1400" b="1" dirty="0">
                <a:solidFill>
                  <a:srgbClr val="003A79"/>
                </a:solidFill>
                <a:latin typeface="+mn-lt"/>
              </a:rPr>
              <a:t>Moderata crescita per i depositi intorno al 2% nella prima metà del 2025. </a:t>
            </a:r>
            <a:r>
              <a:rPr lang="it-IT" sz="1400" dirty="0">
                <a:solidFill>
                  <a:sysClr val="windowText" lastClr="000000"/>
                </a:solidFill>
                <a:latin typeface="+mn-lt"/>
              </a:rPr>
              <a:t>Depositi a tempo meno attraenti e obbligazioni bancarie in decelerazione. </a:t>
            </a:r>
          </a:p>
          <a:p>
            <a:pPr marL="189000" indent="-189000" defTabSz="685800">
              <a:lnSpc>
                <a:spcPts val="1800"/>
              </a:lnSpc>
              <a:spcBef>
                <a:spcPts val="0"/>
              </a:spcBef>
              <a:spcAft>
                <a:spcPts val="1000"/>
              </a:spcAft>
              <a:buBlip>
                <a:blip r:embed="rId3"/>
              </a:buBlip>
              <a:defRPr/>
            </a:pPr>
            <a:r>
              <a:rPr lang="it-IT" sz="1400" b="1" noProof="0" dirty="0">
                <a:solidFill>
                  <a:srgbClr val="003A79"/>
                </a:solidFill>
                <a:latin typeface="+mn-lt"/>
              </a:rPr>
              <a:t>Condizioni di accesso al credito migliorate e modesto incremento della domanda di credito da parte delle imprese, </a:t>
            </a:r>
            <a:r>
              <a:rPr lang="it-IT" sz="1400" dirty="0">
                <a:solidFill>
                  <a:sysClr val="windowText" lastClr="000000"/>
                </a:solidFill>
                <a:latin typeface="+mn-lt"/>
              </a:rPr>
              <a:t>grazie ai più bassi tassi di interesse e al lieve recupero del ritmo degli investimenti. </a:t>
            </a:r>
          </a:p>
          <a:p>
            <a:pPr marL="189000" indent="-189000" defTabSz="685800">
              <a:lnSpc>
                <a:spcPts val="1800"/>
              </a:lnSpc>
              <a:spcBef>
                <a:spcPts val="0"/>
              </a:spcBef>
              <a:spcAft>
                <a:spcPts val="1000"/>
              </a:spcAft>
              <a:buBlip>
                <a:blip r:embed="rId3"/>
              </a:buBlip>
              <a:defRPr/>
            </a:pPr>
            <a:r>
              <a:rPr lang="it-IT" sz="1400" b="1" dirty="0">
                <a:solidFill>
                  <a:srgbClr val="003A79"/>
                </a:solidFill>
                <a:latin typeface="+mn-lt"/>
                <a:cs typeface="Arial"/>
              </a:rPr>
              <a:t>Impieghi alle famiglie in graduale accelerazione, guidati dai mutui ipotecari (</a:t>
            </a:r>
            <a:r>
              <a:rPr lang="it-IT" sz="1400" noProof="0" dirty="0">
                <a:solidFill>
                  <a:sysClr val="windowText" lastClr="000000"/>
                </a:solidFill>
                <a:latin typeface="+mn-lt"/>
                <a:cs typeface="Arial"/>
              </a:rPr>
              <a:t>+2.9% in luglio sugli stocks e +38% in termini di flussi nel primo semestre dell’anno. </a:t>
            </a:r>
            <a:r>
              <a:rPr lang="it-IT" sz="1400" b="1" noProof="0" dirty="0">
                <a:solidFill>
                  <a:srgbClr val="003A79"/>
                </a:solidFill>
                <a:latin typeface="+mn-lt"/>
                <a:cs typeface="Arial"/>
              </a:rPr>
              <a:t>R</a:t>
            </a:r>
            <a:r>
              <a:rPr lang="it-IT" sz="1400" b="1" noProof="0" dirty="0">
                <a:solidFill>
                  <a:srgbClr val="003A79"/>
                </a:solidFill>
                <a:latin typeface="+mn-lt"/>
              </a:rPr>
              <a:t>obusta crescita anche del credito al consumo </a:t>
            </a:r>
            <a:r>
              <a:rPr lang="it-IT" sz="1400" noProof="0" dirty="0">
                <a:solidFill>
                  <a:sysClr val="windowText" lastClr="000000"/>
                </a:solidFill>
                <a:latin typeface="+mn-lt"/>
              </a:rPr>
              <a:t>(+4.5% </a:t>
            </a:r>
            <a:r>
              <a:rPr lang="it-IT" sz="1400" noProof="0" dirty="0" err="1">
                <a:solidFill>
                  <a:sysClr val="windowText" lastClr="000000"/>
                </a:solidFill>
                <a:latin typeface="+mn-lt"/>
              </a:rPr>
              <a:t>yoy</a:t>
            </a:r>
            <a:r>
              <a:rPr lang="it-IT" sz="1400" noProof="0" dirty="0">
                <a:solidFill>
                  <a:sysClr val="windowText" lastClr="000000"/>
                </a:solidFill>
                <a:latin typeface="+mn-lt"/>
              </a:rPr>
              <a:t>). </a:t>
            </a:r>
          </a:p>
        </p:txBody>
      </p:sp>
      <p:sp>
        <p:nvSpPr>
          <p:cNvPr id="5" name="Segnaposto numero diapositiva 12">
            <a:extLst>
              <a:ext uri="{FF2B5EF4-FFF2-40B4-BE49-F238E27FC236}">
                <a16:creationId xmlns:a16="http://schemas.microsoft.com/office/drawing/2014/main" id="{9DEBE830-D971-28C7-98D0-56C609647748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3297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2">
            <a:extLst>
              <a:ext uri="{FF2B5EF4-FFF2-40B4-BE49-F238E27FC236}">
                <a16:creationId xmlns:a16="http://schemas.microsoft.com/office/drawing/2014/main" id="{E18F265E-0A27-AA85-6034-AE07DBBB648B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7709524" cy="410927"/>
          </a:xfrm>
          <a:prstGeom prst="rect">
            <a:avLst/>
          </a:prstGeom>
        </p:spPr>
        <p:txBody>
          <a:bodyPr vert="horz" lIns="98666" tIns="49333" rIns="98666" bIns="49333" rtlCol="0" anchor="ctr">
            <a:noAutofit/>
          </a:bodyPr>
          <a:lstStyle>
            <a:lvl1pPr defTabSz="387305">
              <a:lnSpc>
                <a:spcPct val="90000"/>
              </a:lnSpc>
              <a:spcBef>
                <a:spcPct val="0"/>
              </a:spcBef>
              <a:buNone/>
              <a:defRPr sz="2400" b="1">
                <a:solidFill>
                  <a:srgbClr val="003A79"/>
                </a:solidFill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defTabSz="417902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E2A0B157-FD05-6420-D116-F23565C87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498" y="1063931"/>
            <a:ext cx="408070" cy="504810"/>
          </a:xfrm>
          <a:prstGeom prst="rect">
            <a:avLst/>
          </a:prstGeom>
          <a:solidFill>
            <a:srgbClr val="003A79">
              <a:alpha val="74902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defTabSz="550553">
              <a:defRPr/>
            </a:pPr>
            <a:r>
              <a:rPr lang="it-IT" sz="2000" b="1" kern="0" dirty="0">
                <a:solidFill>
                  <a:srgbClr val="FFFFFF"/>
                </a:solidFill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1</a:t>
            </a: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CC319A78-F4F0-71D3-8A04-8FD5DCE02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95" y="1063931"/>
            <a:ext cx="7951455" cy="504810"/>
          </a:xfrm>
          <a:prstGeom prst="rect">
            <a:avLst/>
          </a:prstGeom>
          <a:solidFill>
            <a:srgbClr val="003A79">
              <a:alpha val="74902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pPr defTabSz="550553">
              <a:defRPr/>
            </a:pPr>
            <a:r>
              <a:rPr lang="it-IT" sz="2000" b="1" kern="0" dirty="0">
                <a:solidFill>
                  <a:srgbClr val="FFFFFF"/>
                </a:solidFill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Lo scenario globale 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70FA9F70-3B13-37BE-32E4-EDE1584A8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826" y="2155933"/>
            <a:ext cx="408070" cy="504810"/>
          </a:xfrm>
          <a:prstGeom prst="rect">
            <a:avLst/>
          </a:prstGeom>
          <a:solidFill>
            <a:srgbClr val="003A79">
              <a:alpha val="50196"/>
            </a:srgbClr>
          </a:solidFill>
          <a:ln w="9525" algn="ctr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defTabSz="550553">
              <a:defRPr/>
            </a:pPr>
            <a:r>
              <a:rPr lang="it-IT" sz="2000" b="1" kern="0" dirty="0">
                <a:solidFill>
                  <a:srgbClr val="FFFFFF"/>
                </a:solidFill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2</a:t>
            </a: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C8078BF3-4817-9DD9-2C52-3D881FA84C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96" y="2155933"/>
            <a:ext cx="7951455" cy="504810"/>
          </a:xfrm>
          <a:prstGeom prst="rect">
            <a:avLst/>
          </a:prstGeom>
          <a:solidFill>
            <a:sysClr val="window" lastClr="FFFFFF"/>
          </a:solidFill>
          <a:ln w="9525" algn="ctr">
            <a:solidFill>
              <a:srgbClr val="EEECE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pPr marL="0" marR="0" lvl="0" indent="0" defTabSz="98269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Century Gothic (Body)"/>
                <a:ea typeface="MS PGothic" panose="020B0600070205080204" pitchFamily="34" charset="-128"/>
                <a:cs typeface="Arial" panose="020B0604020202020204" pitchFamily="34" charset="0"/>
              </a:rPr>
              <a:t>Le prospettive per l’economia italiana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Century Gothic (Body)"/>
              <a:ea typeface="MS PGothic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9" name="Segnaposto numero diapositiva 12">
            <a:extLst>
              <a:ext uri="{FF2B5EF4-FFF2-40B4-BE49-F238E27FC236}">
                <a16:creationId xmlns:a16="http://schemas.microsoft.com/office/drawing/2014/main" id="{B0079713-1CB5-DBDD-2D5D-CEC475FE119D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40755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F7DB6BC-EF04-4F73-91FB-C6BDD103F6C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59922" y="271516"/>
            <a:ext cx="8521431" cy="4605255"/>
          </a:xfrm>
        </p:spPr>
        <p:txBody>
          <a:bodyPr/>
          <a:lstStyle/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b="1" dirty="0">
                <a:solidFill>
                  <a:schemeClr val="accent1"/>
                </a:solidFill>
              </a:rPr>
              <a:t>Importanti comunicazioni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b="1" dirty="0">
                <a:solidFill>
                  <a:schemeClr val="accent1"/>
                </a:solidFill>
              </a:rPr>
              <a:t>Certificazione degli analisti 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Gli analisti che hanno redatto il presente documento dichiarano che le opinioni, previsioni o stime contenute nel documento stesso sono il risultato di un autonomo e soggettivo apprezzamento dei dati, degli elementi e delle informazioni acquisite e che nessuna parte del proprio compenso è stata, è o sarà, direttamente o indirettamente, collegata alle opinioni espresse.</a:t>
            </a:r>
            <a:endParaRPr lang="it-IT" sz="900" dirty="0">
              <a:cs typeface="Times New Roman" panose="02020603050405020304" pitchFamily="18" charset="0"/>
            </a:endParaRP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dirty="0">
                <a:cs typeface="Times New Roman" panose="02020603050405020304" pitchFamily="18" charset="0"/>
              </a:rPr>
              <a:t>Il presente documento è stato preparato da Intesa Sanpaolo S.p.A. e </a:t>
            </a:r>
            <a:r>
              <a:rPr lang="en-GB" sz="900" dirty="0" err="1">
                <a:cs typeface="Times New Roman" panose="02020603050405020304" pitchFamily="18" charset="0"/>
              </a:rPr>
              <a:t>distribuito</a:t>
            </a:r>
            <a:r>
              <a:rPr lang="en-GB" sz="900" dirty="0">
                <a:cs typeface="Times New Roman" panose="02020603050405020304" pitchFamily="18" charset="0"/>
              </a:rPr>
              <a:t> da Intesa Sanpaolo S.p.A., Intesa Sanpaolo S.p.A.-London Branch </a:t>
            </a:r>
            <a:r>
              <a:rPr lang="it-IT" sz="900" dirty="0">
                <a:cs typeface="Times New Roman" panose="02020603050405020304" pitchFamily="18" charset="0"/>
              </a:rPr>
              <a:t>(membro del London Stock Exchange) e da Intesa Sanpaolo IMI Securities Corp. (membro del NYSE e del FINRA). Intesa Sanpaolo S.p.A. si assume la piena responsabilità 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dei contenuti del documento. Inoltre, Intesa Sanpaolo S.p.A. si riserva il diritto di distribuire il presente documento ai propri clienti. Intesa Sanpaolo S.p.A. è una banca autorizzata dalla Banca d’Italia ed è regolata dall’FCA per lo svolgimento dell’attività di investimento nel Regno Unito e dalla SEC per lo svolgimento dell’attività di investimento negli Stati Uniti. 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Le opinioni e stime contenute nel presente documento sono formulate con esclusivo riferimento alla data di redazione del documento e potranno essere oggetto di qualsiasi modifica senza alcun obbligo di comunicare tali modifiche a </a:t>
            </a:r>
            <a:r>
              <a:rPr lang="it-IT" sz="900" dirty="0">
                <a:cs typeface="Times New Roman" panose="02020603050405020304" pitchFamily="18" charset="0"/>
              </a:rPr>
              <a:t>coloro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ai quali tale documento sia stato in precedenza distribuito. Le informazioni e le opinioni si basano su fonti ritenute affidabili, tuttavia nessuna dichiarazione o garanzia è fornita relativamente all’accuratezza o correttezza delle stesse. 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Lo scopo del presente documento è esclusivamente informativo. In particolare, il presente documento non è, né intende costituire, né potrà essere interpretato, come un documento d’offerta di vendita o sottoscrizione di alcun tipo di strumento finanziario. Inoltre, non deve sostituire il giudizio proprio di chi lo riceve. 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Intesa Sanpaolo S.p.A. non si assume alcun tipo di responsabilità derivante da danni diretti, conseguenti o indiretti determinati dall’utilizzo del materiale contenuto nel presente documento.  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Il presente documento potrà essere riprodotto o pubblicato esclusivamente con il nome di Intesa Sanpaolo S.p.A..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Il presente documento è stato preparato e pubblicato esclusivamente per, ed è destinato all'uso esclusivamente da parte di, Società che abbiano un’adeguata conoscenza dei mercati finanziari, che nell’ambito della loro attività siano esposte alla volatilità dei tassi di interesse, dei cambi e dei prezzi delle materie prime e che siano finanziariamente in grado di valutare autonomamente i rischi.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Tale documento, pertanto, potrebbe non essere adatto a tutti gli investitori e i destinatari sono invitati a chiedere il parere del proprio gestore/consulente per qualsiasi necessità di chiarimento circa il contenuto dello stesso.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Per i soggetti residenti nel Regno Unito: il presente documento non potrà essere distribuito, consegnato o trasmesso nel Regno Unito a nessuno dei soggetti rientranti nella definizione di “private customers” così come definiti dalla disciplina dell’FCA.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CH: Queste informazioni costituiscono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un’advertisement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in relazione agli strumenti finanziari degli emittenti e non sono prospetto informativo ai sensi della legge svizzera sui servizi finanziari ("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SerFi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") e nessun prospetto informativo di questo tipo è stato o sarà preparato per o in relazione all'offerta degli strumenti finanziari degli emittenti. Le presenti informazioni non costituiscono un’offerta di vendita né una sollecitazione all’acquisto degli strumenti finanziari degli emittenti.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Gli strumenti finanziari degli emittenti non possono essere offerti al pubblico, direttamente o indirettamente, in Svizzera ai sensi della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FinSa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e non è stata né sarà presentata alcuna richiesta per l'ammissione degli strumenti finanziari degli emittenti alla negoziazione in nessuna sede di negoziazione (Borsa o sistema multilaterale di negoziazione) in Svizzera. Né queste informazioni né qualsiasi altro materiale di offerta o di marketing relativo agli strumenti finanziari degli emittenti possono essere distribuiti pubblicamente o resi altrimenti disponibili al pubblico in Svizzera.</a:t>
            </a:r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endParaRPr lang="en-US" sz="900" dirty="0"/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endParaRPr lang="en-US" sz="900" dirty="0"/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endParaRPr lang="en-US" sz="900" dirty="0"/>
          </a:p>
          <a:p>
            <a:pPr marL="0" indent="0" algn="just">
              <a:lnSpc>
                <a:spcPts val="900"/>
              </a:lnSpc>
              <a:spcBef>
                <a:spcPts val="100"/>
              </a:spcBef>
              <a:spcAft>
                <a:spcPts val="200"/>
              </a:spcAft>
              <a:buNone/>
            </a:pPr>
            <a:endParaRPr lang="it-IT" sz="900" dirty="0"/>
          </a:p>
        </p:txBody>
      </p:sp>
      <p:sp>
        <p:nvSpPr>
          <p:cNvPr id="2" name="Segnaposto numero diapositiva 12">
            <a:extLst>
              <a:ext uri="{FF2B5EF4-FFF2-40B4-BE49-F238E27FC236}">
                <a16:creationId xmlns:a16="http://schemas.microsoft.com/office/drawing/2014/main" id="{475CD38D-1828-9883-DF25-B54C053B7768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26966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5CFBC46-CE57-4EF4-9542-2D1E916A76F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2358" y="303213"/>
            <a:ext cx="8495795" cy="4553600"/>
          </a:xfrm>
        </p:spPr>
        <p:txBody>
          <a:bodyPr/>
          <a:lstStyle/>
          <a:p>
            <a:pPr marL="0" indent="0" algn="just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Per i soggetti di diritto statunitense: il presente documento può essere distribuito negli Stati Uniti solo ai soggetti definiti ‘Major US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Institutional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Investors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’ come definito dalla SEC Rule 15a-6. Per effettuare operazioni mobiliari relative a qualsiasi titolo menzionato nel presente documento è necessario contattare Intesa Sanpaolo IMI Securities Corp. negli Stati Uniti (vedi sotto il dettaglio dei contatti). </a:t>
            </a:r>
          </a:p>
          <a:p>
            <a:pPr marL="0" indent="0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Intesa Sanpaolo S.p.A. pubblica e distribuisce ricerca ai soggetti definiti ‘Major US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Institutional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Investors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’ negli Stati Uniti solo attraverso Intesa Sanpaolo IMI Securities Corp., 1 William Street, New York, NY 10004, USA, Tel: (1) 212 326 1199.</a:t>
            </a:r>
            <a:endParaRPr lang="it-IT" sz="900" dirty="0"/>
          </a:p>
          <a:p>
            <a:pPr marL="0" indent="0" algn="just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it-IT" sz="900" b="1" dirty="0">
                <a:solidFill>
                  <a:schemeClr val="accent1"/>
                </a:solidFill>
              </a:rPr>
              <a:t>Incentivi relativi alla ricerca</a:t>
            </a:r>
          </a:p>
          <a:p>
            <a:pPr marL="0" indent="0" algn="just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it-IT" sz="900" dirty="0"/>
              <a:t>Ai sensi di quanto previsto dalla Direttiva Delegata 593/17 UE, il presente documento è classificabile quale incentivo non monetario di minore entità in quanto:</a:t>
            </a:r>
          </a:p>
          <a:p>
            <a:pPr marL="0" indent="0" algn="just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it-IT" sz="900" dirty="0"/>
              <a:t>- 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contiene analisi macroeconomiche (c.d.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Macroeconomic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) o è relativo a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Currencies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and Commodities (c.d. FICC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) ed è reso liberamente disponibile al pubblico indistinto tramite pubblicazione sul sito web della Banca - Q&amp;A on Investor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Protection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topics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- ESMA 35-43-349,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8 e 9</a:t>
            </a:r>
            <a:r>
              <a:rPr lang="it-IT" sz="900" dirty="0"/>
              <a:t>.</a:t>
            </a:r>
          </a:p>
          <a:p>
            <a:pPr algn="just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</a:pPr>
            <a:r>
              <a:rPr lang="it-IT" sz="900" b="1" dirty="0">
                <a:solidFill>
                  <a:schemeClr val="accent1"/>
                </a:solidFill>
              </a:rPr>
              <a:t>Metodologia di distribuzione</a:t>
            </a:r>
          </a:p>
          <a:p>
            <a:pPr>
              <a:lnSpc>
                <a:spcPts val="900"/>
              </a:lnSpc>
              <a:spcBef>
                <a:spcPts val="200"/>
              </a:spcBef>
              <a:spcAft>
                <a:spcPts val="200"/>
              </a:spcAft>
            </a:pPr>
            <a:r>
              <a:rPr lang="it-IT" sz="900" dirty="0"/>
              <a:t>Il presente documento è per esclusivo uso del soggetto che lo riceve da Intesa Sanpaolo e non potrà essere riprodotto, ridistribuito, direttamente o indirettamente, a terzi o pubblicato, in tutto o in parte, per qualsiasi motivo, senza il preventivo consenso espresso da parte di Intesa Sanpaolo. Il copyright ed ogni diritto di proprietà intellettuale sui dati, informazioni, opinioni e valutazioni di cui alla presente scheda informativa è di esclusiva pertinenza del Gruppo Bancario Intesa Sanpaolo, salvo diversamente indicato. Tali dati, informazioni, opinioni e valutazioni non possono essere oggetto di ulteriore distribuzione ovvero riproduzione, in qualsiasi forma e secondo qualsiasi tecnica ed anche parzialmente, se non con espresso consenso per iscritto da parte di Intesa Sanpaolo. </a:t>
            </a:r>
          </a:p>
          <a:p>
            <a:pPr>
              <a:lnSpc>
                <a:spcPts val="900"/>
              </a:lnSpc>
              <a:spcBef>
                <a:spcPts val="200"/>
              </a:spcBef>
              <a:spcAft>
                <a:spcPts val="200"/>
              </a:spcAft>
            </a:pPr>
            <a:r>
              <a:rPr lang="it-IT" sz="900" dirty="0"/>
              <a:t>Chi riceve il presente documento è obbligato a uniformarsi alle indicazioni sopra riportate.</a:t>
            </a:r>
          </a:p>
          <a:p>
            <a:pPr algn="just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</a:pPr>
            <a:r>
              <a:rPr lang="it-IT" sz="900" b="1" dirty="0">
                <a:solidFill>
                  <a:schemeClr val="accent1"/>
                </a:solidFill>
              </a:rPr>
              <a:t>Metodologia di valutazione</a:t>
            </a:r>
          </a:p>
          <a:p>
            <a:pPr algn="just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</a:pPr>
            <a:r>
              <a:rPr lang="it-IT" sz="900" dirty="0"/>
              <a:t>I commenti sui dati macroeconomici vengono elaborati sulla base di notizie e dati macroeconomici e di mercato disponibili tramite strumenti informativi quali Bloomberg e LSEG </a:t>
            </a:r>
            <a:r>
              <a:rPr lang="it-IT" sz="900" dirty="0" err="1"/>
              <a:t>Datastream</a:t>
            </a:r>
            <a:r>
              <a:rPr lang="it-IT" sz="900" dirty="0"/>
              <a:t>. Le previsioni macroeconomiche, sui tassi di cambio e sui tassi d’interesse sono realizzate da </a:t>
            </a:r>
            <a:r>
              <a:rPr lang="it-IT" sz="900" dirty="0" err="1"/>
              <a:t>Research</a:t>
            </a:r>
            <a:r>
              <a:rPr lang="it-IT" sz="900" dirty="0"/>
              <a:t> Department di Intesa Sanpaolo, tramite modelli econometrici dedicati. Le previsioni sono ottenute mediante l’analisi delle serie storico-statistiche rese disponibili dai maggiori data provider ed elaborate sulla base anche dei dati di consenso tenendo conto delle opportune correlazioni fra le stesse.</a:t>
            </a:r>
          </a:p>
          <a:p>
            <a:pPr algn="just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</a:pPr>
            <a:r>
              <a:rPr lang="it-IT" sz="900" b="1" dirty="0">
                <a:solidFill>
                  <a:schemeClr val="accent1"/>
                </a:solidFill>
              </a:rPr>
              <a:t>Comunicazione dei potenziali conflitti di interesse</a:t>
            </a:r>
          </a:p>
          <a:p>
            <a:pPr algn="just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Intesa Sanpaolo S.p.A. e le altre società del Gruppo Bancario Intesa Sanpaolo (di seguito anche solo “Gruppo Bancario Intesa Sanpaolo”) si sono dotate del “Modello di organizzazione, gestione e controllo ai sensi del Decreto Legislativo 8 giugno 2001, n. 231” (disponibile sul sito internet di Intesa Sanpaolo, all’indirizzo: </a:t>
            </a:r>
            <a:r>
              <a:rPr lang="it-IT" sz="900" u="sng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https://group.intesasanpaolo.com/it/governance/dlgs-231-2001</a:t>
            </a:r>
            <a:r>
              <a:rPr lang="it-IT" sz="900" u="sng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che, in conformità alle normative italiane vigenti ed alle migliori pratiche internazionali, include, tra le altre, misure organizzative e procedurali  per la gestione delle informazioni privilegiate e dei conflitti di interesse, ivi compresi adeguati meccanismi di separatezza organizzativa, noti come Barriere informative, atti a prevenire un utilizzo illecito di dette informazioni nonché a evitare che gli eventuali conflitti di interesse che possono insorgere, vista la vasta gamma di attività svolte dal Gruppo Bancario Intesa Sanpaolo, incidano negativamente sugli interessi della clientela.</a:t>
            </a:r>
          </a:p>
          <a:p>
            <a:pPr algn="just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</a:pPr>
            <a:endParaRPr lang="it-IT" sz="900" dirty="0"/>
          </a:p>
          <a:p>
            <a:pPr algn="just">
              <a:lnSpc>
                <a:spcPts val="900"/>
              </a:lnSpc>
              <a:spcBef>
                <a:spcPts val="200"/>
              </a:spcBef>
              <a:spcAft>
                <a:spcPts val="200"/>
              </a:spcAft>
            </a:pPr>
            <a:endParaRPr lang="it-IT" sz="900" dirty="0"/>
          </a:p>
        </p:txBody>
      </p:sp>
      <p:sp>
        <p:nvSpPr>
          <p:cNvPr id="2" name="Segnaposto numero diapositiva 12">
            <a:extLst>
              <a:ext uri="{FF2B5EF4-FFF2-40B4-BE49-F238E27FC236}">
                <a16:creationId xmlns:a16="http://schemas.microsoft.com/office/drawing/2014/main" id="{25B61237-0E6F-CEE8-A7CE-78BD74BEF767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18418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5CFBC46-CE57-4EF4-9542-2D1E916A76F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2358" y="562061"/>
            <a:ext cx="8495795" cy="3556377"/>
          </a:xfrm>
        </p:spPr>
        <p:txBody>
          <a:bodyPr/>
          <a:lstStyle/>
          <a:p>
            <a:pPr algn="just">
              <a:lnSpc>
                <a:spcPts val="900"/>
              </a:lnSpc>
              <a:spcBef>
                <a:spcPts val="200"/>
              </a:spcBef>
              <a:spcAft>
                <a:spcPts val="400"/>
              </a:spcAft>
            </a:pPr>
            <a:r>
              <a:rPr lang="it-IT" sz="900" dirty="0"/>
              <a:t>In particolare, l’esplicitazione degli interessi e le misure poste in essere per la gestione dei conflitti di interesse – in accordo con quanto prescritto dagli articoli 5 e 6 del Regolamento Delegato (UE) 2016/958 della Commissione, del 9 marzo 2016, che integra il Regolamento (UE) n. 596/2014 del Parlamento europeo e del Consiglio per quanto riguarda le norme tecniche di regolamentazione sulle disposizioni tecniche per la corretta presentazione delle raccomandazioni in materia di investimenti o altre informazioni che raccomandano o consigliano una strategia di investimento e per la comunicazione di interessi particolari o la segnalazione di conflitti di interesse e successive modifiche ed integrazioni, dal FINRA Rule 2241, così come dal FCA </a:t>
            </a:r>
            <a:r>
              <a:rPr lang="it-IT" sz="900" dirty="0" err="1"/>
              <a:t>Conduct</a:t>
            </a:r>
            <a:r>
              <a:rPr lang="it-IT" sz="900" dirty="0"/>
              <a:t> of Business </a:t>
            </a:r>
            <a:r>
              <a:rPr lang="it-IT" sz="900" dirty="0" err="1"/>
              <a:t>Sourcebook</a:t>
            </a:r>
            <a:r>
              <a:rPr lang="it-IT" sz="900" dirty="0"/>
              <a:t> regole COBS 12.4 – tra il Gruppo Bancario Intesa Sanpaolo e gli emittenti di strumenti finanziari, e le società del loro gruppo, nelle raccomandazioni prodotte dagli analisti di Intesa Sanpaolo S.p.A. sono disponibili nelle “Regole per Studi e Ricerche” e nell'estratto 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del “Modello aziendale per la gestione delle informazioni privilegiate e dei conflitti di interesse”, pubblicato sul sito internet di Intesa Sanpaolo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S.p.A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all’indirizzo </a:t>
            </a:r>
            <a:r>
              <a:rPr lang="it-IT" sz="900" u="sng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https://group.intesasanpaolo.com/</a:t>
            </a:r>
            <a:r>
              <a:rPr lang="it-IT" sz="900" u="sng" dirty="0" err="1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it</a:t>
            </a:r>
            <a:r>
              <a:rPr lang="it-IT" sz="900" u="sng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it-IT" sz="900" u="sng" dirty="0" err="1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research</a:t>
            </a:r>
            <a:r>
              <a:rPr lang="it-IT" sz="900" u="sng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it-IT" sz="900" u="sng" dirty="0" err="1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RegulatoryDisclosures</a:t>
            </a:r>
            <a:r>
              <a:rPr lang="it-IT" sz="900" u="sng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ts val="900"/>
              </a:lnSpc>
              <a:spcBef>
                <a:spcPts val="200"/>
              </a:spcBef>
              <a:spcAft>
                <a:spcPts val="400"/>
              </a:spcAft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Inoltre, in conformità con i suddetti regolamenti, le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disclosure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sugli interessi e sui conflitti di interesse del Gruppo Bancario Intesa Sanpaolo sono disponibili all’indirizzo </a:t>
            </a:r>
            <a:r>
              <a:rPr lang="it-IT" sz="900" u="sng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https://group.intesasanpaolo.com/it/research/RegulatoryDisclosures/archivio-dei-conflitti-di-interesse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ed aggiornate almeno al giorno prima della data di pubblicazione del presente studio. Si evidenzia che le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disclosure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sono disponibili per il destinatario dello studio anche previa richiesta scritta a Intesa Sanpaolo S.p.A. –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Macroeconomic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 Analysis, Via </a:t>
            </a:r>
            <a:r>
              <a:rPr lang="it-IT" sz="9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Romagnosi</a:t>
            </a: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, 5 - 20121 Milano - Italia.</a:t>
            </a:r>
          </a:p>
          <a:p>
            <a:pPr>
              <a:lnSpc>
                <a:spcPts val="900"/>
              </a:lnSpc>
              <a:spcBef>
                <a:spcPts val="200"/>
              </a:spcBef>
              <a:spcAft>
                <a:spcPts val="400"/>
              </a:spcAft>
            </a:pPr>
            <a:r>
              <a:rPr lang="it-IT" sz="900" dirty="0">
                <a:ea typeface="Times New Roman" panose="02020603050405020304" pitchFamily="18" charset="0"/>
                <a:cs typeface="Times New Roman" panose="02020603050405020304" pitchFamily="18" charset="0"/>
              </a:rPr>
              <a:t>Intesa Sanpaolo agisce come market maker nei mercati all'ingrosso per i titoli di Stato dei principali Paesi europei e ricopre il ruolo di Specialista in Titoli di Stato, o similare, per i titoli emessi dalla Repubblica d'Italia, dalla Repubblica Federale di Germania, dalla Repubblica Ellenica, dal Meccanismo Europeo di Stabilità e dal Fondo Europeo di Stabilità Finanziaria</a:t>
            </a:r>
            <a:r>
              <a:rPr lang="it-IT" sz="900" dirty="0"/>
              <a:t>.</a:t>
            </a:r>
          </a:p>
          <a:p>
            <a:pPr>
              <a:lnSpc>
                <a:spcPts val="900"/>
              </a:lnSpc>
              <a:spcBef>
                <a:spcPts val="200"/>
              </a:spcBef>
              <a:spcAft>
                <a:spcPts val="400"/>
              </a:spcAft>
            </a:pPr>
            <a:endParaRPr lang="it-IT" sz="900" dirty="0"/>
          </a:p>
          <a:p>
            <a:pPr algn="just">
              <a:lnSpc>
                <a:spcPts val="900"/>
              </a:lnSpc>
              <a:spcBef>
                <a:spcPts val="200"/>
              </a:spcBef>
              <a:spcAft>
                <a:spcPts val="400"/>
              </a:spcAft>
            </a:pPr>
            <a:endParaRPr lang="it-IT" sz="900" dirty="0"/>
          </a:p>
          <a:p>
            <a:pPr algn="just">
              <a:lnSpc>
                <a:spcPts val="900"/>
              </a:lnSpc>
              <a:spcBef>
                <a:spcPts val="200"/>
              </a:spcBef>
              <a:spcAft>
                <a:spcPts val="400"/>
              </a:spcAft>
            </a:pPr>
            <a:endParaRPr lang="it-IT" sz="90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B9D19AD-B470-BB34-07C9-BE73A5766CF7}"/>
              </a:ext>
            </a:extLst>
          </p:cNvPr>
          <p:cNvSpPr txBox="1"/>
          <p:nvPr/>
        </p:nvSpPr>
        <p:spPr>
          <a:xfrm>
            <a:off x="403677" y="2817382"/>
            <a:ext cx="5632043" cy="461665"/>
          </a:xfrm>
          <a:prstGeom prst="rect">
            <a:avLst/>
          </a:prstGeom>
          <a:solidFill>
            <a:srgbClr val="003A79">
              <a:alpha val="25000"/>
            </a:srgbClr>
          </a:solidFill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en-GB" sz="800" b="1" kern="0" dirty="0">
                <a:solidFill>
                  <a:schemeClr val="accent1"/>
                </a:solidFill>
                <a:cs typeface="Arial" charset="0"/>
              </a:rPr>
              <a:t>A </a:t>
            </a:r>
            <a:r>
              <a:rPr lang="en-GB" sz="800" b="1" kern="0" dirty="0" err="1">
                <a:solidFill>
                  <a:schemeClr val="accent1"/>
                </a:solidFill>
                <a:cs typeface="Arial" charset="0"/>
              </a:rPr>
              <a:t>cura</a:t>
            </a:r>
            <a:r>
              <a:rPr lang="en-GB" sz="800" b="1" kern="0" dirty="0">
                <a:solidFill>
                  <a:schemeClr val="accent1"/>
                </a:solidFill>
                <a:cs typeface="Arial" charset="0"/>
              </a:rPr>
              <a:t> di:</a:t>
            </a:r>
          </a:p>
          <a:p>
            <a:pPr>
              <a:defRPr/>
            </a:pPr>
            <a:r>
              <a:rPr lang="en-GB" sz="800" kern="0" dirty="0">
                <a:solidFill>
                  <a:sysClr val="windowText" lastClr="000000"/>
                </a:solidFill>
                <a:cs typeface="Arial" charset="0"/>
              </a:rPr>
              <a:t>Gregorio De Felice, Chief Economist, Research Department</a:t>
            </a:r>
            <a:r>
              <a:rPr lang="en-GB" sz="800" i="1" kern="0" dirty="0">
                <a:solidFill>
                  <a:sysClr val="windowText" lastClr="000000"/>
                </a:solidFill>
                <a:cs typeface="Arial" charset="0"/>
              </a:rPr>
              <a:t>, Intesa Sanpaolo</a:t>
            </a:r>
          </a:p>
          <a:p>
            <a:pPr defTabSz="685800">
              <a:defRPr/>
            </a:pPr>
            <a:endParaRPr lang="en-GB" sz="800" i="1" kern="0" dirty="0">
              <a:solidFill>
                <a:sysClr val="windowText" lastClr="000000"/>
              </a:solidFill>
              <a:cs typeface="Arial" charset="0"/>
            </a:endParaRPr>
          </a:p>
        </p:txBody>
      </p:sp>
      <p:sp>
        <p:nvSpPr>
          <p:cNvPr id="3" name="Segnaposto numero diapositiva 12">
            <a:extLst>
              <a:ext uri="{FF2B5EF4-FFF2-40B4-BE49-F238E27FC236}">
                <a16:creationId xmlns:a16="http://schemas.microsoft.com/office/drawing/2014/main" id="{0A940FF8-2082-4831-9A88-F0850943B802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9717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2">
            <a:extLst>
              <a:ext uri="{FF2B5EF4-FFF2-40B4-BE49-F238E27FC236}">
                <a16:creationId xmlns:a16="http://schemas.microsoft.com/office/drawing/2014/main" id="{BF56D713-B2B8-5C25-D459-E4C5BB9DB7D0}"/>
              </a:ext>
            </a:extLst>
          </p:cNvPr>
          <p:cNvSpPr txBox="1">
            <a:spLocks/>
          </p:cNvSpPr>
          <p:nvPr/>
        </p:nvSpPr>
        <p:spPr>
          <a:xfrm>
            <a:off x="299329" y="703559"/>
            <a:ext cx="8771117" cy="407600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A79"/>
              </a:buClr>
              <a:buSzPct val="130000"/>
              <a:buFont typeface="Wingdings" panose="05000000000000000000" pitchFamily="2" charset="2"/>
              <a:buNone/>
              <a:defRPr sz="1477" kern="1200" baseline="0">
                <a:solidFill>
                  <a:schemeClr val="tx1"/>
                </a:solidFill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marR="0" lvl="0" indent="-274638" algn="l" defTabSz="457200" rtl="0" eaLnBrk="0" fontAlgn="base" latinLnBrk="0" hangingPunct="0">
              <a:lnSpc>
                <a:spcPts val="1750"/>
              </a:lnSpc>
              <a:spcBef>
                <a:spcPts val="300"/>
              </a:spcBef>
              <a:spcAft>
                <a:spcPts val="500"/>
              </a:spcAft>
              <a:buClr>
                <a:srgbClr val="003A79"/>
              </a:buClr>
              <a:buSzPct val="140000"/>
              <a:buFont typeface="Wingdings" panose="05000000000000000000" pitchFamily="2" charset="2"/>
              <a:buBlip>
                <a:blip r:embed="rId3"/>
              </a:buBlip>
              <a:tabLst/>
              <a:defRPr/>
            </a:pP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Nel 2026 </a:t>
            </a:r>
            <a:r>
              <a:rPr kumimoji="0" lang="it-IT" sz="15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l’economia globale crescerà a tassi intorno al 3%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, nonostante le </a:t>
            </a:r>
            <a:r>
              <a:rPr kumimoji="0" lang="it-IT" sz="15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incertezzea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 legato alle tensioni politiche e alle discontinuità della politica economica ed estera USA. </a:t>
            </a:r>
          </a:p>
          <a:p>
            <a:pPr marL="274638" marR="0" lvl="0" indent="-274638" algn="l" defTabSz="457200" rtl="0" eaLnBrk="0" fontAlgn="base" latinLnBrk="0" hangingPunct="0">
              <a:lnSpc>
                <a:spcPts val="1750"/>
              </a:lnSpc>
              <a:spcBef>
                <a:spcPts val="300"/>
              </a:spcBef>
              <a:spcAft>
                <a:spcPts val="500"/>
              </a:spcAft>
              <a:buClr>
                <a:srgbClr val="003A79"/>
              </a:buClr>
              <a:buSzPct val="140000"/>
              <a:buFont typeface="Wingdings" panose="05000000000000000000" pitchFamily="2" charset="2"/>
              <a:buBlip>
                <a:blip r:embed="rId3"/>
              </a:buBlip>
              <a:tabLst/>
              <a:defRPr/>
            </a:pP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Le </a:t>
            </a:r>
            <a:r>
              <a:rPr kumimoji="0" lang="it-IT" sz="15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principali assunzioni dello scenario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:</a:t>
            </a:r>
          </a:p>
          <a:p>
            <a:pPr marL="536575" marR="0" lvl="1" indent="-268288" latinLnBrk="0">
              <a:lnSpc>
                <a:spcPts val="1750"/>
              </a:lnSpc>
              <a:spcBef>
                <a:spcPts val="300"/>
              </a:spcBef>
              <a:spcAft>
                <a:spcPts val="500"/>
              </a:spcAft>
              <a:buClrTx/>
              <a:buSzPct val="130000"/>
              <a:buBlip>
                <a:blip r:embed="rId4"/>
              </a:buBlip>
              <a:tabLst/>
              <a:defRPr/>
            </a:pPr>
            <a:r>
              <a:rPr lang="it-IT" sz="1500" b="1" dirty="0">
                <a:solidFill>
                  <a:srgbClr val="003A79"/>
                </a:solidFill>
                <a:latin typeface="Century Gothic" panose="020B0502020202020204" pitchFamily="34" charset="0"/>
                <a:cs typeface="+mn-cs"/>
              </a:rPr>
              <a:t>Politiche commerciali USA</a:t>
            </a:r>
            <a:r>
              <a:rPr lang="it-IT" sz="1500" dirty="0">
                <a:latin typeface="Century Gothic" panose="020B0502020202020204" pitchFamily="34" charset="0"/>
                <a:cs typeface="+mn-cs"/>
              </a:rPr>
              <a:t>: barriere tariffarie elevate e persistenti  nel tempo. Possibili ulteriori aumenti a livello settoriale. Dubbi sulla realizzazione pratica dell’accordo con la UE riguardante i flussi di investimento verso gli Usa e gli acquisti di prodotti americani.</a:t>
            </a:r>
          </a:p>
          <a:p>
            <a:pPr marL="536575" marR="0" lvl="1" indent="-268288" latinLnBrk="0">
              <a:lnSpc>
                <a:spcPts val="1750"/>
              </a:lnSpc>
              <a:spcBef>
                <a:spcPts val="300"/>
              </a:spcBef>
              <a:spcAft>
                <a:spcPts val="500"/>
              </a:spcAft>
              <a:buClrTx/>
              <a:buSzPct val="130000"/>
              <a:buBlip>
                <a:blip r:embed="rId4"/>
              </a:buBlip>
              <a:tabLst/>
              <a:defRPr/>
            </a:pPr>
            <a:r>
              <a:rPr kumimoji="0" lang="it-IT" sz="15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</a:rPr>
              <a:t>I conflitti in Medioriente e Ucraina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</a:rPr>
              <a:t> non compromettono la disponibilità di combustibili fossili. Prezzi del petrolio e del gas stabili.</a:t>
            </a:r>
          </a:p>
          <a:p>
            <a:pPr marL="536575" marR="0" lvl="1" indent="-268288" latinLnBrk="0">
              <a:lnSpc>
                <a:spcPts val="1750"/>
              </a:lnSpc>
              <a:spcBef>
                <a:spcPts val="300"/>
              </a:spcBef>
              <a:spcAft>
                <a:spcPts val="500"/>
              </a:spcAft>
              <a:buClrTx/>
              <a:buSzPct val="130000"/>
              <a:buBlip>
                <a:blip r:embed="rId4"/>
              </a:buBlip>
              <a:tabLst/>
              <a:defRPr/>
            </a:pPr>
            <a:r>
              <a:rPr kumimoji="0" lang="it-IT" sz="15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</a:rPr>
              <a:t>Tensioni Cina-Taiwan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</a:rPr>
              <a:t>. Esclusa una </a:t>
            </a:r>
            <a:r>
              <a:rPr kumimoji="0" lang="it-IT" sz="15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</a:rPr>
              <a:t>escalation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</a:rPr>
              <a:t>; proseguiranno le interferenze politiche e le incursioni militari nello spazio aereo e marittimo di Taiwan, ma senza significativi effetti sulle forniture di microchips.</a:t>
            </a:r>
          </a:p>
          <a:p>
            <a:pPr marL="536575" lvl="1" indent="-268288">
              <a:lnSpc>
                <a:spcPts val="1750"/>
              </a:lnSpc>
              <a:spcBef>
                <a:spcPts val="300"/>
              </a:spcBef>
              <a:spcAft>
                <a:spcPts val="500"/>
              </a:spcAft>
              <a:buSzPct val="130000"/>
              <a:buBlip>
                <a:blip r:embed="rId4"/>
              </a:buBlip>
              <a:defRPr/>
            </a:pPr>
            <a:r>
              <a:rPr lang="it-IT" sz="1500" dirty="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L’aumento del premio per il </a:t>
            </a:r>
            <a:r>
              <a:rPr lang="it-IT" sz="1500" b="1" dirty="0">
                <a:solidFill>
                  <a:srgbClr val="003A79"/>
                </a:solidFill>
                <a:latin typeface="Century Gothic" panose="020B0502020202020204" pitchFamily="34" charset="0"/>
              </a:rPr>
              <a:t>rischio sulla Francia </a:t>
            </a:r>
            <a:r>
              <a:rPr lang="it-IT" sz="1500" dirty="0">
                <a:solidFill>
                  <a:sysClr val="windowText" lastClr="000000"/>
                </a:solidFill>
                <a:latin typeface="Century Gothic" panose="020B0502020202020204" pitchFamily="34" charset="0"/>
              </a:rPr>
              <a:t>è persistente per  l’incertezza politica e la difficoltà di attuare la correzione fiscale. 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</a:rPr>
              <a:t> </a:t>
            </a:r>
          </a:p>
          <a:p>
            <a:pPr marL="536575" marR="0" lvl="1" indent="-268288" latinLnBrk="0">
              <a:lnSpc>
                <a:spcPts val="1750"/>
              </a:lnSpc>
              <a:spcBef>
                <a:spcPts val="300"/>
              </a:spcBef>
              <a:spcAft>
                <a:spcPts val="500"/>
              </a:spcAft>
              <a:buClrTx/>
              <a:buSzPct val="130000"/>
              <a:buBlip>
                <a:blip r:embed="rId4"/>
              </a:buBlip>
              <a:tabLst/>
              <a:defRPr/>
            </a:pPr>
            <a:r>
              <a:rPr kumimoji="0" lang="it-IT" sz="1500" b="1" i="0" u="none" strike="noStrike" kern="1200" cap="none" spc="0" normalizeH="0" baseline="0" noProof="0" dirty="0">
                <a:ln>
                  <a:noFill/>
                </a:ln>
                <a:solidFill>
                  <a:srgbClr val="004086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</a:rPr>
              <a:t>Espansione fiscale in Germania da fine 2025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</a:rPr>
              <a:t>, ma con effetti sulla crescita del PIL soltanto nel biennio 2026-27.  </a:t>
            </a: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CA3C02E7-EFF9-10C3-8787-1525CB520F99}"/>
              </a:ext>
            </a:extLst>
          </p:cNvPr>
          <p:cNvSpPr txBox="1">
            <a:spLocks/>
          </p:cNvSpPr>
          <p:nvPr/>
        </p:nvSpPr>
        <p:spPr bwMode="auto">
          <a:xfrm>
            <a:off x="360000" y="180000"/>
            <a:ext cx="8649777" cy="435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2400" b="1" dirty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Lo scenario globale: le ipotesi geopolitiche </a:t>
            </a:r>
          </a:p>
        </p:txBody>
      </p:sp>
      <p:sp>
        <p:nvSpPr>
          <p:cNvPr id="4" name="Segnaposto numero diapositiva 12">
            <a:extLst>
              <a:ext uri="{FF2B5EF4-FFF2-40B4-BE49-F238E27FC236}">
                <a16:creationId xmlns:a16="http://schemas.microsoft.com/office/drawing/2014/main" id="{1D0004AD-67A6-C786-0629-164861D94EE1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3959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2">
            <a:extLst>
              <a:ext uri="{FF2B5EF4-FFF2-40B4-BE49-F238E27FC236}">
                <a16:creationId xmlns:a16="http://schemas.microsoft.com/office/drawing/2014/main" id="{61BC7910-9CFA-4DB1-E7A9-2C37A78E0FF0}"/>
              </a:ext>
            </a:extLst>
          </p:cNvPr>
          <p:cNvSpPr txBox="1">
            <a:spLocks/>
          </p:cNvSpPr>
          <p:nvPr/>
        </p:nvSpPr>
        <p:spPr>
          <a:xfrm>
            <a:off x="5855516" y="621597"/>
            <a:ext cx="3181023" cy="222534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A79"/>
              </a:buClr>
              <a:buSzPct val="130000"/>
              <a:buFont typeface="Wingdings" panose="05000000000000000000" pitchFamily="2" charset="2"/>
              <a:buNone/>
              <a:defRPr sz="1477" kern="1200" baseline="0">
                <a:solidFill>
                  <a:schemeClr val="tx1"/>
                </a:solidFill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43492" marR="0" lvl="0" indent="-243492" algn="l" defTabSz="4572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ts val="277"/>
              </a:spcAft>
              <a:buClr>
                <a:srgbClr val="003A79"/>
              </a:buClr>
              <a:buSzPct val="130000"/>
              <a:buFont typeface="Wingdings" panose="05000000000000000000" pitchFamily="2" charset="2"/>
              <a:buBlip>
                <a:blip r:embed="rId3"/>
              </a:buBlip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Accordi quadro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sul livello dei dazi sono stati raggiunti con UE, UK, Giappone, Vietnam, Corea del Sud, Filippine, Indonesia. Il livello medio ponderato dei dazi applicati dagli US è del </a:t>
            </a: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17,4%,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il più alto dal 1935 (in agosto il dazio medio effettivo risultante dagli incassi doganali era pari all’</a:t>
            </a: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11,5%</a:t>
            </a:r>
            <a:r>
              <a:rPr kumimoji="0" lang="it-IT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).</a:t>
            </a: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 </a:t>
            </a:r>
          </a:p>
          <a:p>
            <a:pPr marL="243492" marR="0" lvl="0" indent="-243492" algn="l" defTabSz="4572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ts val="277"/>
              </a:spcAft>
              <a:buClr>
                <a:srgbClr val="003A79"/>
              </a:buClr>
              <a:buSzPct val="130000"/>
              <a:buFont typeface="Wingdings" panose="05000000000000000000" pitchFamily="2" charset="2"/>
              <a:buBlip>
                <a:blip r:embed="rId3"/>
              </a:buBlip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Dazi settoriali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già introdotti su acciaio, alluminio, prodotti di rame, autoveicoli e loro componenti. </a:t>
            </a: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Altri settori saranno probabilmente colpiti da dazi nei prossimi mesi </a:t>
            </a: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(farmaci, pannelli solari, batterie, camion ecc.). </a:t>
            </a: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7F63AB8A-4D30-595A-D623-3B0B8F5D826F}"/>
              </a:ext>
            </a:extLst>
          </p:cNvPr>
          <p:cNvSpPr txBox="1">
            <a:spLocks/>
          </p:cNvSpPr>
          <p:nvPr/>
        </p:nvSpPr>
        <p:spPr bwMode="auto">
          <a:xfrm>
            <a:off x="360000" y="180000"/>
            <a:ext cx="8769465" cy="538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2400" b="1" dirty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Il regime americano dei dazi</a:t>
            </a:r>
          </a:p>
        </p:txBody>
      </p:sp>
      <p:sp>
        <p:nvSpPr>
          <p:cNvPr id="4" name="Segnaposto contenuto 16">
            <a:extLst>
              <a:ext uri="{FF2B5EF4-FFF2-40B4-BE49-F238E27FC236}">
                <a16:creationId xmlns:a16="http://schemas.microsoft.com/office/drawing/2014/main" id="{71BF7ACE-A65C-2526-FD93-C02A28D3AF94}"/>
              </a:ext>
            </a:extLst>
          </p:cNvPr>
          <p:cNvSpPr txBox="1">
            <a:spLocks/>
          </p:cNvSpPr>
          <p:nvPr/>
        </p:nvSpPr>
        <p:spPr>
          <a:xfrm>
            <a:off x="285375" y="4437241"/>
            <a:ext cx="3872727" cy="1735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i="1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Fonte: the Budget lab </a:t>
            </a:r>
            <a:r>
              <a:rPr kumimoji="0" lang="it-IT" sz="1000" b="0" i="1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at</a:t>
            </a: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 Yale</a:t>
            </a:r>
          </a:p>
        </p:txBody>
      </p:sp>
      <p:sp>
        <p:nvSpPr>
          <p:cNvPr id="5" name="Segnaposto testo 15">
            <a:extLst>
              <a:ext uri="{FF2B5EF4-FFF2-40B4-BE49-F238E27FC236}">
                <a16:creationId xmlns:a16="http://schemas.microsoft.com/office/drawing/2014/main" id="{F0F73E28-B820-DE61-62A8-29A0C871354C}"/>
              </a:ext>
            </a:extLst>
          </p:cNvPr>
          <p:cNvSpPr txBox="1">
            <a:spLocks/>
          </p:cNvSpPr>
          <p:nvPr/>
        </p:nvSpPr>
        <p:spPr>
          <a:xfrm>
            <a:off x="192448" y="872215"/>
            <a:ext cx="5570141" cy="5386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1" kern="120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13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Stati Uniti: dazio medio nominale </a:t>
            </a:r>
            <a:br>
              <a:rPr kumimoji="0" lang="it-IT" sz="13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</a:br>
            <a:endParaRPr kumimoji="0" lang="it-IT" sz="1300" b="1" i="0" u="none" strike="noStrike" kern="1200" cap="none" spc="0" normalizeH="0" baseline="0" noProof="0" dirty="0">
              <a:ln>
                <a:noFill/>
              </a:ln>
              <a:solidFill>
                <a:srgbClr val="003A79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9" name="Chart 6">
            <a:extLst>
              <a:ext uri="{FF2B5EF4-FFF2-40B4-BE49-F238E27FC236}">
                <a16:creationId xmlns:a16="http://schemas.microsoft.com/office/drawing/2014/main" id="{8EF3C990-6F88-E901-41B3-0D9C1C352B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3859647"/>
              </p:ext>
            </p:extLst>
          </p:nvPr>
        </p:nvGraphicFramePr>
        <p:xfrm>
          <a:off x="285375" y="1124951"/>
          <a:ext cx="5570141" cy="3146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Segnaposto numero diapositiva 12">
            <a:extLst>
              <a:ext uri="{FF2B5EF4-FFF2-40B4-BE49-F238E27FC236}">
                <a16:creationId xmlns:a16="http://schemas.microsoft.com/office/drawing/2014/main" id="{76772CD9-61F0-1AEB-80AA-B0B9A1091420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2727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5B25F7-6416-03A0-5DB8-A08D95D4FC63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549109" cy="74278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 baseline="0">
                <a:solidFill>
                  <a:srgbClr val="003A79"/>
                </a:solidFill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La manovra fiscale USA accentua i rischi legati alla dinamica del debito pubblico</a:t>
            </a:r>
          </a:p>
        </p:txBody>
      </p:sp>
      <p:sp>
        <p:nvSpPr>
          <p:cNvPr id="3" name="Segnaposto contenuto 4">
            <a:extLst>
              <a:ext uri="{FF2B5EF4-FFF2-40B4-BE49-F238E27FC236}">
                <a16:creationId xmlns:a16="http://schemas.microsoft.com/office/drawing/2014/main" id="{62712752-02CC-89C1-FDEE-D1003FDD7541}"/>
              </a:ext>
            </a:extLst>
          </p:cNvPr>
          <p:cNvSpPr txBox="1">
            <a:spLocks/>
          </p:cNvSpPr>
          <p:nvPr/>
        </p:nvSpPr>
        <p:spPr>
          <a:xfrm>
            <a:off x="427936" y="4471332"/>
            <a:ext cx="5880585" cy="41196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i="1" kern="1200">
                <a:solidFill>
                  <a:schemeClr val="tx1"/>
                </a:solidFill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Nota: aggregazione a tassi di cambio correnti (medie annue). </a:t>
            </a:r>
            <a:b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</a:b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Fonte: proiezioni Intesa Sanpaolo e Oxford </a:t>
            </a:r>
            <a:r>
              <a:rPr kumimoji="0" lang="it-IT" sz="1000" b="0" i="1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Economics</a:t>
            </a:r>
            <a:b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</a:br>
            <a:endParaRPr kumimoji="0" lang="it-IT" sz="1000" b="0" i="1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entury Gothic" panose="020B0502020202020204" pitchFamily="34" charset="0"/>
              <a:ea typeface="MS PGothic" pitchFamily="34" charset="-128"/>
              <a:cs typeface="Arial" panose="020B0604020202020204" pitchFamily="34" charset="0"/>
            </a:endParaRPr>
          </a:p>
        </p:txBody>
      </p:sp>
      <p:sp>
        <p:nvSpPr>
          <p:cNvPr id="4" name="Segnaposto testo 6">
            <a:extLst>
              <a:ext uri="{FF2B5EF4-FFF2-40B4-BE49-F238E27FC236}">
                <a16:creationId xmlns:a16="http://schemas.microsoft.com/office/drawing/2014/main" id="{A55A6A8C-61CE-CC13-0B04-21B92744FBAD}"/>
              </a:ext>
            </a:extLst>
          </p:cNvPr>
          <p:cNvSpPr txBox="1">
            <a:spLocks/>
          </p:cNvSpPr>
          <p:nvPr/>
        </p:nvSpPr>
        <p:spPr>
          <a:xfrm>
            <a:off x="511727" y="1139098"/>
            <a:ext cx="5721293" cy="35983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300" b="1" kern="1200">
                <a:solidFill>
                  <a:schemeClr val="accent1"/>
                </a:solidFill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13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Debito pubblico in miliardi di US$</a:t>
            </a:r>
          </a:p>
        </p:txBody>
      </p:sp>
      <p:sp>
        <p:nvSpPr>
          <p:cNvPr id="5" name="Segnaposto testo 8">
            <a:extLst>
              <a:ext uri="{FF2B5EF4-FFF2-40B4-BE49-F238E27FC236}">
                <a16:creationId xmlns:a16="http://schemas.microsoft.com/office/drawing/2014/main" id="{AE684B41-0062-E910-E400-39309D91F8E7}"/>
              </a:ext>
            </a:extLst>
          </p:cNvPr>
          <p:cNvSpPr txBox="1">
            <a:spLocks/>
          </p:cNvSpPr>
          <p:nvPr/>
        </p:nvSpPr>
        <p:spPr>
          <a:xfrm>
            <a:off x="6400733" y="1287730"/>
            <a:ext cx="2508375" cy="99092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A79"/>
              </a:buClr>
              <a:buSzPct val="130000"/>
              <a:buFontTx/>
              <a:buNone/>
              <a:defRPr sz="1600" kern="1200" baseline="0">
                <a:solidFill>
                  <a:schemeClr val="tx1"/>
                </a:solidFill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Clr>
                <a:srgbClr val="003A79"/>
              </a:buClr>
              <a:buSzPct val="130000"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Il Tesoro potrebbe cercare di contrastare il fenomeno con misure come l’accorciamento della vita media del debito e con provvedimenti che facilitino l’assorbimento da parte del sistema finanziario domestico. </a:t>
            </a: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Ma restano rischi al rialzo sulla inclinazione della curva USA.</a:t>
            </a:r>
          </a:p>
        </p:txBody>
      </p:sp>
      <p:graphicFrame>
        <p:nvGraphicFramePr>
          <p:cNvPr id="6" name="Segnaposto contenuto 9">
            <a:extLst>
              <a:ext uri="{FF2B5EF4-FFF2-40B4-BE49-F238E27FC236}">
                <a16:creationId xmlns:a16="http://schemas.microsoft.com/office/drawing/2014/main" id="{81145316-920B-3088-3BD5-FA7523D5145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784804"/>
              </p:ext>
            </p:extLst>
          </p:nvPr>
        </p:nvGraphicFramePr>
        <p:xfrm>
          <a:off x="427936" y="1467118"/>
          <a:ext cx="5880585" cy="29706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egnaposto numero diapositiva 12">
            <a:extLst>
              <a:ext uri="{FF2B5EF4-FFF2-40B4-BE49-F238E27FC236}">
                <a16:creationId xmlns:a16="http://schemas.microsoft.com/office/drawing/2014/main" id="{267609A4-E1E9-F294-8D87-5ED9FBE16442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0660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magine 4" descr="&lt;Chart&gt;&lt;ImageInfo Version=&quot;125.1.99&quot; GUID=&quot;6f889696bc814186b29ab8813a69ae92&quot; DsId=&quot;ZISN130&quot; T1SubID=&quot;&quot; Width=&quot;510&quot; Height=&quot;342&quot; Format=&quot;emf&quot; ChartGroupUID=&quot;70013f2a-742f-4082-b485-93e031df2edf&quot; GroupName=&quot;fed&quot; ChartName=&quot;Fed Funds futures (Dec 2025) and economic surprises&quot; ChartStyleName=&quot;&quot; GroupNameEncoded=&quot;fed&quot; ChartNameEncoded=&quot;Fed+Funds+futures+(Dec+2025)+and+economic+surprises&quot; ChartStyleNameEncoded=&quot;&quot; ShortCode=&quot;&quot; ChartOwner=&quot;ZISN023&quot; TemplateId=&quot;&quot; TemplateName=&quot;&quot; TemplateNameEncoded=&quot;&quot; EditionId=&quot;&quot; EditionGenerationDate=&quot;&quot; RefreshDate=&quot;18/09/2025 16:32:54&quot; ExportChartsIn=&quot;CurrentSlide&quot; ExportChartsTo=&quot; &quot; ExportChartAs=&quot; &quot; SpecifiedCellRow=&quot;0&quot; SpecifiedCellCol=&quot;0&quot; NoofColumns=&quot;1&quot; NoofChartPerPage=&quot;0&quot; SpaceBetweenCharts=&quot;0&quot; SpaceBetweenRowChart=&quot;0&quot; Transparent=&quot;0&quot; NoofRows=&quot;1&quot; LeftMargin=&quot;102&quot; RightMargin=&quot;102&quot; TopMargin=&quot;113&quot; FootMargin=&quot;42&quot; Orientation=&quot;landscape&quot; FileNameTemplate=&quot;&quot; ImageFileName=&quot;&quot; ChartTitle=&quot;&quot; DoStretch=&quot;true&quot; Pr=&quot;&quot;/&gt;&lt;/Chart&gt;">
            <a:extLst>
              <a:ext uri="{FF2B5EF4-FFF2-40B4-BE49-F238E27FC236}">
                <a16:creationId xmlns:a16="http://schemas.microsoft.com/office/drawing/2014/main" id="{289F2FE6-1C92-114A-915A-16592BD9CE74}"/>
              </a:ext>
            </a:extLst>
          </p:cNvPr>
          <p:cNvPicPr>
            <a:picLocks/>
          </p:cNvPicPr>
          <p:nvPr/>
        </p:nvPicPr>
        <p:blipFill>
          <a:blip r:embed="rId2">
            <a:lum/>
          </a:blip>
          <a:stretch>
            <a:fillRect/>
          </a:stretch>
        </p:blipFill>
        <p:spPr>
          <a:xfrm>
            <a:off x="1734900" y="1461133"/>
            <a:ext cx="4858847" cy="3261869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2" name="Segnaposto contenuto 4">
            <a:extLst>
              <a:ext uri="{FF2B5EF4-FFF2-40B4-BE49-F238E27FC236}">
                <a16:creationId xmlns:a16="http://schemas.microsoft.com/office/drawing/2014/main" id="{46B26123-E743-3737-16DF-5E55BE2CBA08}"/>
              </a:ext>
            </a:extLst>
          </p:cNvPr>
          <p:cNvSpPr txBox="1">
            <a:spLocks/>
          </p:cNvSpPr>
          <p:nvPr/>
        </p:nvSpPr>
        <p:spPr>
          <a:xfrm>
            <a:off x="1734900" y="4723002"/>
            <a:ext cx="4178768" cy="187276"/>
          </a:xfrm>
          <a:prstGeom prst="rect">
            <a:avLst/>
          </a:prstGeom>
        </p:spPr>
        <p:txBody>
          <a:bodyPr vert="horz" lIns="98666" tIns="49333" rIns="98666" bIns="49333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i="1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1079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Fonte:  Citigroup, LSEG </a:t>
            </a:r>
            <a:r>
              <a:rPr kumimoji="0" lang="it-IT" sz="1079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Datastream</a:t>
            </a:r>
            <a:r>
              <a:rPr kumimoji="0" lang="it-IT" sz="1079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, Intesa Sanpaolo</a:t>
            </a:r>
            <a:endParaRPr kumimoji="0" lang="en-US" sz="1079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egnaposto testo 6">
            <a:extLst>
              <a:ext uri="{FF2B5EF4-FFF2-40B4-BE49-F238E27FC236}">
                <a16:creationId xmlns:a16="http://schemas.microsoft.com/office/drawing/2014/main" id="{B1B08E6B-E6A0-116D-C12D-5796DBC9C838}"/>
              </a:ext>
            </a:extLst>
          </p:cNvPr>
          <p:cNvSpPr txBox="1">
            <a:spLocks/>
          </p:cNvSpPr>
          <p:nvPr/>
        </p:nvSpPr>
        <p:spPr>
          <a:xfrm>
            <a:off x="567491" y="1053014"/>
            <a:ext cx="7056835" cy="58400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300" b="1" kern="1200">
                <a:solidFill>
                  <a:schemeClr val="accent1"/>
                </a:solidFill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13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L’inversione di tendenza dei dati economici </a:t>
            </a:r>
            <a:r>
              <a:rPr kumimoji="0" lang="it-IT" sz="1300" b="0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(in particolare, sul mercato del lavoro) </a:t>
            </a:r>
            <a:r>
              <a:rPr kumimoji="0" lang="it-IT" sz="13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spiega le aspettative di maggiori tagli dei tassi da parte della Fed</a:t>
            </a:r>
          </a:p>
        </p:txBody>
      </p:sp>
      <p:sp>
        <p:nvSpPr>
          <p:cNvPr id="4" name="Titolo 9">
            <a:extLst>
              <a:ext uri="{FF2B5EF4-FFF2-40B4-BE49-F238E27FC236}">
                <a16:creationId xmlns:a16="http://schemas.microsoft.com/office/drawing/2014/main" id="{33395CD5-15CF-3519-02F2-729933FC5C7B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486400" cy="87301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003A79"/>
                </a:solidFill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algn="l" defTabSz="4572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MS PGothic" pitchFamily="34" charset="-128"/>
                <a:cs typeface="Arial" panose="020B0604020202020204" pitchFamily="34" charset="0"/>
              </a:rPr>
              <a:t>L’indebolimento del ciclo, e in particolare del mercato del lavoro, spingeranno la Fed ad ulteriori tagli</a:t>
            </a:r>
          </a:p>
        </p:txBody>
      </p:sp>
      <p:sp>
        <p:nvSpPr>
          <p:cNvPr id="7" name="Segnaposto numero diapositiva 12">
            <a:extLst>
              <a:ext uri="{FF2B5EF4-FFF2-40B4-BE49-F238E27FC236}">
                <a16:creationId xmlns:a16="http://schemas.microsoft.com/office/drawing/2014/main" id="{F63BABFF-8858-BB50-1794-29A2167868EB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3140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D947FD-FCCB-CB9C-B267-C9E0A6B850EF}"/>
              </a:ext>
            </a:extLst>
          </p:cNvPr>
          <p:cNvSpPr txBox="1">
            <a:spLocks/>
          </p:cNvSpPr>
          <p:nvPr/>
        </p:nvSpPr>
        <p:spPr bwMode="auto">
          <a:xfrm>
            <a:off x="360001" y="180001"/>
            <a:ext cx="8616220" cy="43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2400" b="1" dirty="0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I primi effetti della guerra commerciale: l’export cinese </a:t>
            </a:r>
          </a:p>
        </p:txBody>
      </p:sp>
      <p:sp>
        <p:nvSpPr>
          <p:cNvPr id="3" name="Segnaposto contenuto 18">
            <a:extLst>
              <a:ext uri="{FF2B5EF4-FFF2-40B4-BE49-F238E27FC236}">
                <a16:creationId xmlns:a16="http://schemas.microsoft.com/office/drawing/2014/main" id="{24C6D023-1A0E-7D7F-2FDD-B37DD19A3DFF}"/>
              </a:ext>
            </a:extLst>
          </p:cNvPr>
          <p:cNvSpPr txBox="1">
            <a:spLocks/>
          </p:cNvSpPr>
          <p:nvPr/>
        </p:nvSpPr>
        <p:spPr>
          <a:xfrm>
            <a:off x="1372224" y="4437776"/>
            <a:ext cx="7632848" cy="2101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000" i="1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Nota: variazione % a/a delle esportazioni cinesi. Fonte: </a:t>
            </a: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LSEG </a:t>
            </a:r>
            <a:r>
              <a:rPr kumimoji="0" lang="it-IT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Datastream</a:t>
            </a: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China Customs</a:t>
            </a:r>
          </a:p>
        </p:txBody>
      </p:sp>
      <p:sp>
        <p:nvSpPr>
          <p:cNvPr id="4" name="Segnaposto testo 19">
            <a:extLst>
              <a:ext uri="{FF2B5EF4-FFF2-40B4-BE49-F238E27FC236}">
                <a16:creationId xmlns:a16="http://schemas.microsoft.com/office/drawing/2014/main" id="{5B877AB6-8B9D-A165-FCF8-86A27C2A988A}"/>
              </a:ext>
            </a:extLst>
          </p:cNvPr>
          <p:cNvSpPr txBox="1">
            <a:spLocks/>
          </p:cNvSpPr>
          <p:nvPr/>
        </p:nvSpPr>
        <p:spPr>
          <a:xfrm>
            <a:off x="1501629" y="924876"/>
            <a:ext cx="6249799" cy="2461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1" kern="120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3A79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L’export cinese verso gli Stati Uniti inizia a risentire dell’effetto dazi</a:t>
            </a:r>
          </a:p>
        </p:txBody>
      </p:sp>
      <p:pic>
        <p:nvPicPr>
          <p:cNvPr id="8" name="Content Placeholder 3" descr="&lt;Chart&gt;&lt;ImageInfo Version=&quot;125.1.99&quot; GUID=&quot;f72523e3e7bc458693fcbf720c36204d&quot; DsId=&quot;ZISN130&quot; T1SubID=&quot;&quot; Width=&quot;669&quot; Height=&quot;353&quot; Format=&quot;emf&quot; ChartGroupUID=&quot;166ac9d0-4e82-4934-990f-3e12206091fe&quot; GroupName=&quot;trade&quot; ChartName=&quot;China exports&quot; ChartStyleName=&quot;&quot; GroupNameEncoded=&quot;trade&quot; ChartNameEncoded=&quot;China+exports&quot; ChartStyleNameEncoded=&quot;&quot; ShortCode=&quot;&quot; ChartOwner=&quot;ZISN023&quot; TemplateId=&quot;&quot; TemplateName=&quot;&quot; TemplateNameEncoded=&quot;&quot; EditionId=&quot;&quot; EditionGenerationDate=&quot;&quot; RefreshDate=&quot;18/09/2025 16:32:54&quot; ExportChartsIn=&quot;CurrentSlide&quot; ExportChartsTo=&quot; &quot; ExportChartAs=&quot; &quot; SpecifiedCellRow=&quot;0&quot; SpecifiedCellCol=&quot;0&quot; NoofColumns=&quot;1&quot; NoofChartPerPage=&quot;0&quot; SpaceBetweenCharts=&quot;0&quot; SpaceBetweenRowChart=&quot;0&quot; Transparent=&quot;0&quot; NoofRows=&quot;1&quot; LeftMargin=&quot;0&quot; RightMargin=&quot;0&quot; TopMargin=&quot;0&quot; FootMargin=&quot;0&quot; Orientation=&quot;landscape&quot; FileNameTemplate=&quot;&quot; ImageFileName=&quot;&quot; ChartTitle=&quot;China exports&quot; DoStretch=&quot;true&quot; Pr=&quot;&quot;/&gt;&lt;/Chart&gt;">
            <a:extLst>
              <a:ext uri="{FF2B5EF4-FFF2-40B4-BE49-F238E27FC236}">
                <a16:creationId xmlns:a16="http://schemas.microsoft.com/office/drawing/2014/main" id="{82356D10-2F04-3D6C-3D6E-5EA156C26564}"/>
              </a:ext>
            </a:extLst>
          </p:cNvPr>
          <p:cNvPicPr>
            <a:picLocks/>
          </p:cNvPicPr>
          <p:nvPr/>
        </p:nvPicPr>
        <p:blipFill>
          <a:blip r:embed="rId2">
            <a:lum/>
          </a:blip>
          <a:srcRect t="6246"/>
          <a:stretch>
            <a:fillRect/>
          </a:stretch>
        </p:blipFill>
        <p:spPr>
          <a:xfrm>
            <a:off x="1372224" y="1354932"/>
            <a:ext cx="6379204" cy="2961314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7" name="Segnaposto numero diapositiva 12">
            <a:extLst>
              <a:ext uri="{FF2B5EF4-FFF2-40B4-BE49-F238E27FC236}">
                <a16:creationId xmlns:a16="http://schemas.microsoft.com/office/drawing/2014/main" id="{65867AF0-07E6-325B-9A78-7EBB1D4D9DDD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7190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4">
            <a:extLst>
              <a:ext uri="{FF2B5EF4-FFF2-40B4-BE49-F238E27FC236}">
                <a16:creationId xmlns:a16="http://schemas.microsoft.com/office/drawing/2014/main" id="{68E891D0-1E44-3D77-6C42-FC893C98B7C3}"/>
              </a:ext>
            </a:extLst>
          </p:cNvPr>
          <p:cNvSpPr txBox="1">
            <a:spLocks/>
          </p:cNvSpPr>
          <p:nvPr/>
        </p:nvSpPr>
        <p:spPr>
          <a:xfrm>
            <a:off x="360001" y="180000"/>
            <a:ext cx="8599442" cy="365125"/>
          </a:xfrm>
        </p:spPr>
        <p:txBody>
          <a:bodyPr vert="horz" lIns="91440" tIns="45720" rIns="91440" bIns="45720" rtlCol="0" anchor="ctr">
            <a:noAutofit/>
          </a:bodyPr>
          <a:lstStyle>
            <a:lvl1pPr defTabSz="914400" eaLnBrk="1" latinLnBrk="0" hangingPunct="1">
              <a:lnSpc>
                <a:spcPct val="90000"/>
              </a:lnSpc>
              <a:buNone/>
              <a:defRPr sz="2400" b="1" baseline="0">
                <a:solidFill>
                  <a:srgbClr val="003A79"/>
                </a:solidFill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Eurozona: impatto diretto dei dazi americani sul PIL</a:t>
            </a:r>
            <a:endParaRPr lang="en-GB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8DF9515-9DEA-BE26-ADB1-2AF5B6C7AEA4}"/>
              </a:ext>
            </a:extLst>
          </p:cNvPr>
          <p:cNvSpPr txBox="1"/>
          <p:nvPr/>
        </p:nvSpPr>
        <p:spPr>
          <a:xfrm>
            <a:off x="830511" y="627583"/>
            <a:ext cx="74494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Stima dell’impatto diretto dei dazi risultanti dall’accordo commerciale </a:t>
            </a:r>
            <a:br>
              <a:rPr lang="it-IT" sz="1400" b="1" dirty="0">
                <a:solidFill>
                  <a:schemeClr val="accent1"/>
                </a:solidFill>
                <a:latin typeface="Century Gothic" panose="020B0502020202020204" pitchFamily="34" charset="0"/>
              </a:rPr>
            </a:br>
            <a:r>
              <a:rPr lang="it-IT" sz="14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di fine luglio rispetto a uno scenario con dazi fermi ai livelli del 2024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B171CB-5284-6906-417E-71C6A91F4593}"/>
              </a:ext>
            </a:extLst>
          </p:cNvPr>
          <p:cNvSpPr txBox="1"/>
          <p:nvPr/>
        </p:nvSpPr>
        <p:spPr>
          <a:xfrm>
            <a:off x="252277" y="4004727"/>
            <a:ext cx="881489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900" i="1" dirty="0">
                <a:latin typeface="Century Gothic" panose="020B0502020202020204" pitchFamily="34" charset="0"/>
              </a:rPr>
              <a:t>Note: (1) l’impatto è calcolato assumendo un pieno trasferimento ai prezzi di vendita e usando stime di elasticità ai prezzi della domanda dei consumatori americani per </a:t>
            </a:r>
            <a:r>
              <a:rPr lang="it-IT" sz="900" i="1" dirty="0" err="1">
                <a:latin typeface="Century Gothic" panose="020B0502020202020204" pitchFamily="34" charset="0"/>
              </a:rPr>
              <a:t>microsettore</a:t>
            </a:r>
            <a:r>
              <a:rPr lang="it-IT" sz="900" i="1" dirty="0">
                <a:latin typeface="Century Gothic" panose="020B0502020202020204" pitchFamily="34" charset="0"/>
              </a:rPr>
              <a:t>; in assenza di stime specifiche per un </a:t>
            </a:r>
            <a:r>
              <a:rPr lang="it-IT" sz="900" i="1" dirty="0" err="1">
                <a:latin typeface="Century Gothic" panose="020B0502020202020204" pitchFamily="34" charset="0"/>
              </a:rPr>
              <a:t>microsettore</a:t>
            </a:r>
            <a:r>
              <a:rPr lang="it-IT" sz="900" i="1" dirty="0">
                <a:latin typeface="Century Gothic" panose="020B0502020202020204" pitchFamily="34" charset="0"/>
              </a:rPr>
              <a:t>, si applica l’elasticità media pesata del macrosettore corrispondente. (2) le stime non considerano la possibilità di triangolazione attraverso paesi soggetti a minori barriere daziarie, né l’adozione di altre misure di mitigazione da parte delle imprese esportatrici; (3) il regime di dazi applicato ad altri paesi può portare a una riconfigurazione delle quote di mercato.</a:t>
            </a:r>
          </a:p>
          <a:p>
            <a:r>
              <a:rPr lang="it-IT" sz="900" i="1" dirty="0">
                <a:latin typeface="Century Gothic" panose="020B0502020202020204" pitchFamily="34" charset="0"/>
              </a:rPr>
              <a:t>Fonte: elaborazioni Intesa Sanpaolo su dati WITS (World Bank) con elasticità calcolate </a:t>
            </a:r>
            <a:br>
              <a:rPr lang="it-IT" sz="900" i="1" dirty="0">
                <a:latin typeface="Century Gothic" panose="020B0502020202020204" pitchFamily="34" charset="0"/>
              </a:rPr>
            </a:br>
            <a:r>
              <a:rPr lang="it-IT" sz="900" i="1" dirty="0">
                <a:latin typeface="Century Gothic" panose="020B0502020202020204" pitchFamily="34" charset="0"/>
              </a:rPr>
              <a:t>da WWIW (Wiener Institut </a:t>
            </a:r>
            <a:r>
              <a:rPr lang="it-IT" sz="900" i="1" dirty="0" err="1">
                <a:latin typeface="Century Gothic" panose="020B0502020202020204" pitchFamily="34" charset="0"/>
              </a:rPr>
              <a:t>für</a:t>
            </a:r>
            <a:r>
              <a:rPr lang="it-IT" sz="900" i="1" dirty="0">
                <a:latin typeface="Century Gothic" panose="020B0502020202020204" pitchFamily="34" charset="0"/>
              </a:rPr>
              <a:t> </a:t>
            </a:r>
            <a:r>
              <a:rPr lang="it-IT" sz="900" i="1" dirty="0" err="1">
                <a:latin typeface="Century Gothic" panose="020B0502020202020204" pitchFamily="34" charset="0"/>
              </a:rPr>
              <a:t>Internationale</a:t>
            </a:r>
            <a:r>
              <a:rPr lang="it-IT" sz="900" i="1" dirty="0">
                <a:latin typeface="Century Gothic" panose="020B0502020202020204" pitchFamily="34" charset="0"/>
              </a:rPr>
              <a:t> </a:t>
            </a:r>
            <a:r>
              <a:rPr lang="it-IT" sz="900" i="1" dirty="0" err="1">
                <a:latin typeface="Century Gothic" panose="020B0502020202020204" pitchFamily="34" charset="0"/>
              </a:rPr>
              <a:t>Wirtschaftsvergleiche</a:t>
            </a:r>
            <a:r>
              <a:rPr lang="it-IT" sz="900" i="1" dirty="0">
                <a:latin typeface="Century Gothic" panose="020B0502020202020204" pitchFamily="34" charset="0"/>
              </a:rPr>
              <a:t>)</a:t>
            </a:r>
            <a:endParaRPr lang="en-GB" sz="900" i="1" dirty="0">
              <a:latin typeface="Century Gothic" panose="020B0502020202020204" pitchFamily="34" charset="0"/>
            </a:endParaRPr>
          </a:p>
          <a:p>
            <a:endParaRPr lang="it-IT" sz="900" i="1" dirty="0">
              <a:latin typeface="Century Gothic" panose="020B0502020202020204" pitchFamily="34" charset="0"/>
            </a:endParaRPr>
          </a:p>
        </p:txBody>
      </p:sp>
      <p:graphicFrame>
        <p:nvGraphicFramePr>
          <p:cNvPr id="5" name="Chart 2">
            <a:extLst>
              <a:ext uri="{FF2B5EF4-FFF2-40B4-BE49-F238E27FC236}">
                <a16:creationId xmlns:a16="http://schemas.microsoft.com/office/drawing/2014/main" id="{6E5F5ADB-56B4-AB84-9E16-50BB66484C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2394167"/>
              </p:ext>
            </p:extLst>
          </p:nvPr>
        </p:nvGraphicFramePr>
        <p:xfrm>
          <a:off x="741334" y="1138749"/>
          <a:ext cx="7697844" cy="28711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egnaposto numero diapositiva 12">
            <a:extLst>
              <a:ext uri="{FF2B5EF4-FFF2-40B4-BE49-F238E27FC236}">
                <a16:creationId xmlns:a16="http://schemas.microsoft.com/office/drawing/2014/main" id="{9713ED2B-8566-1DC7-198B-AE960247B8B8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4452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DDF489-1723-F8AA-5C27-9B705D646493}"/>
              </a:ext>
            </a:extLst>
          </p:cNvPr>
          <p:cNvSpPr txBox="1">
            <a:spLocks/>
          </p:cNvSpPr>
          <p:nvPr/>
        </p:nvSpPr>
        <p:spPr>
          <a:xfrm>
            <a:off x="360000" y="180000"/>
            <a:ext cx="8507163" cy="4179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it-IT"/>
            </a:defPPr>
            <a:lvl1pPr>
              <a:lnSpc>
                <a:spcPct val="90000"/>
              </a:lnSpc>
              <a:buNone/>
              <a:defRPr sz="2400" b="1" baseline="0">
                <a:solidFill>
                  <a:srgbClr val="003A79"/>
                </a:solidFill>
                <a:latin typeface="Century Gothic" panose="020B0502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t-IT" dirty="0"/>
              <a:t>Germania: espansione fiscale e crescita del PIL</a:t>
            </a:r>
          </a:p>
        </p:txBody>
      </p:sp>
      <p:sp>
        <p:nvSpPr>
          <p:cNvPr id="3" name="Segnaposto contenuto 4">
            <a:extLst>
              <a:ext uri="{FF2B5EF4-FFF2-40B4-BE49-F238E27FC236}">
                <a16:creationId xmlns:a16="http://schemas.microsoft.com/office/drawing/2014/main" id="{F37DC342-75EE-CC9D-4309-1C11BCAF1E59}"/>
              </a:ext>
            </a:extLst>
          </p:cNvPr>
          <p:cNvSpPr txBox="1">
            <a:spLocks/>
          </p:cNvSpPr>
          <p:nvPr/>
        </p:nvSpPr>
        <p:spPr>
          <a:xfrm>
            <a:off x="838466" y="4605541"/>
            <a:ext cx="4327243" cy="187276"/>
          </a:xfrm>
          <a:prstGeom prst="rect">
            <a:avLst/>
          </a:prstGeom>
        </p:spPr>
        <p:txBody>
          <a:bodyPr/>
          <a:lstStyle>
            <a:lvl1pPr marL="96827" indent="-96827" algn="l" defTabSz="387305" rtl="0" eaLnBrk="1" latinLnBrk="0" hangingPunct="1">
              <a:lnSpc>
                <a:spcPct val="90000"/>
              </a:lnSpc>
              <a:spcBef>
                <a:spcPts val="424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9048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84132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7785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143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9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65090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58743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52396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6048" indent="-96827" algn="l" defTabSz="387305" rtl="0" eaLnBrk="1" latinLnBrk="0" hangingPunct="1">
              <a:lnSpc>
                <a:spcPct val="90000"/>
              </a:lnSpc>
              <a:spcBef>
                <a:spcPts val="212"/>
              </a:spcBef>
              <a:buFont typeface="Arial" panose="020B0604020202020204" pitchFamily="34" charset="0"/>
              <a:buChar char="•"/>
              <a:defRPr sz="7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000" i="1"/>
              <a:t>Fonte: Intesa Sanpaolo – Research Department</a:t>
            </a:r>
            <a:endParaRPr lang="it-IT" sz="1000" i="1" dirty="0"/>
          </a:p>
        </p:txBody>
      </p:sp>
      <p:sp>
        <p:nvSpPr>
          <p:cNvPr id="4" name="Segnaposto testo 6">
            <a:extLst>
              <a:ext uri="{FF2B5EF4-FFF2-40B4-BE49-F238E27FC236}">
                <a16:creationId xmlns:a16="http://schemas.microsoft.com/office/drawing/2014/main" id="{E6070C32-2621-85FA-8BB0-3D27CA1E63B5}"/>
              </a:ext>
            </a:extLst>
          </p:cNvPr>
          <p:cNvSpPr txBox="1">
            <a:spLocks/>
          </p:cNvSpPr>
          <p:nvPr/>
        </p:nvSpPr>
        <p:spPr>
          <a:xfrm>
            <a:off x="738231" y="802634"/>
            <a:ext cx="7558482" cy="29120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marL="0" algn="ctr" defTabSz="914400" rtl="0" eaLnBrk="1" latinLnBrk="0" hangingPunct="1">
              <a:defRPr sz="1000" b="1" kern="1200" smtClean="0">
                <a:solidFill>
                  <a:srgbClr val="003A79"/>
                </a:solidFill>
                <a:latin typeface="Century Gothic" panose="020B0502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dirty="0"/>
              <a:t>Contributi alla crescita del PIL</a:t>
            </a:r>
          </a:p>
        </p:txBody>
      </p:sp>
      <p:graphicFrame>
        <p:nvGraphicFramePr>
          <p:cNvPr id="5" name="Chart 1">
            <a:extLst>
              <a:ext uri="{FF2B5EF4-FFF2-40B4-BE49-F238E27FC236}">
                <a16:creationId xmlns:a16="http://schemas.microsoft.com/office/drawing/2014/main" id="{4640030F-0DC2-F696-F916-B7C8090E3A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444609"/>
              </p:ext>
            </p:extLst>
          </p:nvPr>
        </p:nvGraphicFramePr>
        <p:xfrm>
          <a:off x="360001" y="1065396"/>
          <a:ext cx="7936712" cy="34646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Segnaposto numero diapositiva 12">
            <a:extLst>
              <a:ext uri="{FF2B5EF4-FFF2-40B4-BE49-F238E27FC236}">
                <a16:creationId xmlns:a16="http://schemas.microsoft.com/office/drawing/2014/main" id="{309E34DD-4B9A-8A52-AFD9-BEE2D5C1A5E7}"/>
              </a:ext>
            </a:extLst>
          </p:cNvPr>
          <p:cNvSpPr txBox="1">
            <a:spLocks/>
          </p:cNvSpPr>
          <p:nvPr/>
        </p:nvSpPr>
        <p:spPr bwMode="auto">
          <a:xfrm>
            <a:off x="8662603" y="92338"/>
            <a:ext cx="448866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 eaLnBrk="1" hangingPunct="1">
              <a:defRPr sz="1000" b="1">
                <a:solidFill>
                  <a:srgbClr val="003A79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166F7D8C-A04C-4895-80DA-A1A9CFD612E2}" type="slidenum">
              <a:rPr lang="it-IT" altLang="it-IT" sz="900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it-IT" altLang="it-IT" sz="9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62297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mYtBbPZGqplzz2n7dValA"/>
</p:tagLst>
</file>

<file path=ppt/theme/theme1.xml><?xml version="1.0" encoding="utf-8"?>
<a:theme xmlns:a="http://schemas.openxmlformats.org/drawingml/2006/main" name="Tema di Office">
  <a:themeElements>
    <a:clrScheme name="Personalizzato 1">
      <a:dk1>
        <a:sysClr val="windowText" lastClr="000000"/>
      </a:dk1>
      <a:lt1>
        <a:sysClr val="window" lastClr="FFFFFF"/>
      </a:lt1>
      <a:dk2>
        <a:srgbClr val="8DB3E2"/>
      </a:dk2>
      <a:lt2>
        <a:srgbClr val="EEECE1"/>
      </a:lt2>
      <a:accent1>
        <a:srgbClr val="003A79"/>
      </a:accent1>
      <a:accent2>
        <a:srgbClr val="EC6400"/>
      </a:accent2>
      <a:accent3>
        <a:srgbClr val="40915B"/>
      </a:accent3>
      <a:accent4>
        <a:srgbClr val="ECBD00"/>
      </a:accent4>
      <a:accent5>
        <a:srgbClr val="0A0000"/>
      </a:accent5>
      <a:accent6>
        <a:srgbClr val="828282"/>
      </a:accent6>
      <a:hlink>
        <a:srgbClr val="0000FF"/>
      </a:hlink>
      <a:folHlink>
        <a:srgbClr val="80008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TemplateISP_16_9 (2).potm" id="{EB839EC5-EC2E-414C-8AB1-F879D4BD7122}" vid="{08445BD5-C529-460D-B21C-9B2EC712E7BE}"/>
    </a:ext>
  </a:extLst>
</a:theme>
</file>

<file path=ppt/theme/theme2.xml><?xml version="1.0" encoding="utf-8"?>
<a:theme xmlns:a="http://schemas.openxmlformats.org/drawingml/2006/main" name="Personalizza struttura">
  <a:themeElements>
    <a:clrScheme name="Personalizzato 1">
      <a:dk1>
        <a:sysClr val="windowText" lastClr="000000"/>
      </a:dk1>
      <a:lt1>
        <a:sysClr val="window" lastClr="FFFFFF"/>
      </a:lt1>
      <a:dk2>
        <a:srgbClr val="8DB3E2"/>
      </a:dk2>
      <a:lt2>
        <a:srgbClr val="EEECE1"/>
      </a:lt2>
      <a:accent1>
        <a:srgbClr val="003A79"/>
      </a:accent1>
      <a:accent2>
        <a:srgbClr val="EC6400"/>
      </a:accent2>
      <a:accent3>
        <a:srgbClr val="40915B"/>
      </a:accent3>
      <a:accent4>
        <a:srgbClr val="ECBD00"/>
      </a:accent4>
      <a:accent5>
        <a:srgbClr val="0A0000"/>
      </a:accent5>
      <a:accent6>
        <a:srgbClr val="828282"/>
      </a:accent6>
      <a:hlink>
        <a:srgbClr val="0000FF"/>
      </a:hlink>
      <a:folHlink>
        <a:srgbClr val="80008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TemplateISP_16_9 (2).potm" id="{EB839EC5-EC2E-414C-8AB1-F879D4BD7122}" vid="{13046F96-DD0E-4E53-860E-9DE6C7CAD6CE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Personalizzato 1">
    <a:dk1>
      <a:sysClr val="windowText" lastClr="000000"/>
    </a:dk1>
    <a:lt1>
      <a:sysClr val="window" lastClr="FFFFFF"/>
    </a:lt1>
    <a:dk2>
      <a:srgbClr val="8DB3E2"/>
    </a:dk2>
    <a:lt2>
      <a:srgbClr val="EEECE1"/>
    </a:lt2>
    <a:accent1>
      <a:srgbClr val="003A79"/>
    </a:accent1>
    <a:accent2>
      <a:srgbClr val="EC6400"/>
    </a:accent2>
    <a:accent3>
      <a:srgbClr val="40915B"/>
    </a:accent3>
    <a:accent4>
      <a:srgbClr val="ECBD00"/>
    </a:accent4>
    <a:accent5>
      <a:srgbClr val="0A0000"/>
    </a:accent5>
    <a:accent6>
      <a:srgbClr val="DBE5F1"/>
    </a:accent6>
    <a:hlink>
      <a:srgbClr val="0000FF"/>
    </a:hlink>
    <a:folHlink>
      <a:srgbClr val="800080"/>
    </a:folHlink>
  </a:clrScheme>
  <a:fontScheme name="ResearchChart">
    <a:majorFont>
      <a:latin typeface="Century Gothic"/>
      <a:ea typeface=""/>
      <a:cs typeface=""/>
    </a:majorFont>
    <a:minorFont>
      <a:latin typeface="Century Gothic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Personalizzato 1">
    <a:dk1>
      <a:sysClr val="windowText" lastClr="000000"/>
    </a:dk1>
    <a:lt1>
      <a:sysClr val="window" lastClr="FFFFFF"/>
    </a:lt1>
    <a:dk2>
      <a:srgbClr val="8DB3E2"/>
    </a:dk2>
    <a:lt2>
      <a:srgbClr val="EEECE1"/>
    </a:lt2>
    <a:accent1>
      <a:srgbClr val="003A79"/>
    </a:accent1>
    <a:accent2>
      <a:srgbClr val="EC6400"/>
    </a:accent2>
    <a:accent3>
      <a:srgbClr val="40915B"/>
    </a:accent3>
    <a:accent4>
      <a:srgbClr val="ECBD00"/>
    </a:accent4>
    <a:accent5>
      <a:srgbClr val="0A0000"/>
    </a:accent5>
    <a:accent6>
      <a:srgbClr val="DBE5F1"/>
    </a:accent6>
    <a:hlink>
      <a:srgbClr val="0000FF"/>
    </a:hlink>
    <a:folHlink>
      <a:srgbClr val="800080"/>
    </a:folHlink>
  </a:clrScheme>
  <a:fontScheme name="ResearchChart">
    <a:majorFont>
      <a:latin typeface="Century Gothic"/>
      <a:ea typeface=""/>
      <a:cs typeface=""/>
    </a:majorFont>
    <a:minorFont>
      <a:latin typeface="Century Gothic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Personalizzato 1">
    <a:dk1>
      <a:sysClr val="windowText" lastClr="000000"/>
    </a:dk1>
    <a:lt1>
      <a:sysClr val="window" lastClr="FFFFFF"/>
    </a:lt1>
    <a:dk2>
      <a:srgbClr val="8DB3E2"/>
    </a:dk2>
    <a:lt2>
      <a:srgbClr val="EEECE1"/>
    </a:lt2>
    <a:accent1>
      <a:srgbClr val="003A79"/>
    </a:accent1>
    <a:accent2>
      <a:srgbClr val="EC6400"/>
    </a:accent2>
    <a:accent3>
      <a:srgbClr val="40915B"/>
    </a:accent3>
    <a:accent4>
      <a:srgbClr val="ECBD00"/>
    </a:accent4>
    <a:accent5>
      <a:srgbClr val="0A0000"/>
    </a:accent5>
    <a:accent6>
      <a:srgbClr val="DBE5F1"/>
    </a:accent6>
    <a:hlink>
      <a:srgbClr val="0000FF"/>
    </a:hlink>
    <a:folHlink>
      <a:srgbClr val="800080"/>
    </a:folHlink>
  </a:clrScheme>
  <a:fontScheme name="ResearchChart">
    <a:majorFont>
      <a:latin typeface="Century Gothic"/>
      <a:ea typeface=""/>
      <a:cs typeface=""/>
    </a:majorFont>
    <a:minorFont>
      <a:latin typeface="Century Gothic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Personalizzato 1">
    <a:dk1>
      <a:sysClr val="windowText" lastClr="000000"/>
    </a:dk1>
    <a:lt1>
      <a:sysClr val="window" lastClr="FFFFFF"/>
    </a:lt1>
    <a:dk2>
      <a:srgbClr val="8DB3E2"/>
    </a:dk2>
    <a:lt2>
      <a:srgbClr val="EEECE1"/>
    </a:lt2>
    <a:accent1>
      <a:srgbClr val="003A79"/>
    </a:accent1>
    <a:accent2>
      <a:srgbClr val="EC6400"/>
    </a:accent2>
    <a:accent3>
      <a:srgbClr val="40915B"/>
    </a:accent3>
    <a:accent4>
      <a:srgbClr val="ECBD00"/>
    </a:accent4>
    <a:accent5>
      <a:srgbClr val="0A0000"/>
    </a:accent5>
    <a:accent6>
      <a:srgbClr val="DBE5F1"/>
    </a:accent6>
    <a:hlink>
      <a:srgbClr val="0000FF"/>
    </a:hlink>
    <a:folHlink>
      <a:srgbClr val="800080"/>
    </a:folHlink>
  </a:clrScheme>
  <a:fontScheme name="ResearchChart">
    <a:majorFont>
      <a:latin typeface="Century Gothic"/>
      <a:ea typeface=""/>
      <a:cs typeface=""/>
    </a:majorFont>
    <a:minorFont>
      <a:latin typeface="Century Gothic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Personalizzato 1">
    <a:dk1>
      <a:sysClr val="windowText" lastClr="000000"/>
    </a:dk1>
    <a:lt1>
      <a:sysClr val="window" lastClr="FFFFFF"/>
    </a:lt1>
    <a:dk2>
      <a:srgbClr val="8DB3E2"/>
    </a:dk2>
    <a:lt2>
      <a:srgbClr val="EEECE1"/>
    </a:lt2>
    <a:accent1>
      <a:srgbClr val="003A79"/>
    </a:accent1>
    <a:accent2>
      <a:srgbClr val="EC6400"/>
    </a:accent2>
    <a:accent3>
      <a:srgbClr val="40915B"/>
    </a:accent3>
    <a:accent4>
      <a:srgbClr val="ECBD00"/>
    </a:accent4>
    <a:accent5>
      <a:srgbClr val="0A0000"/>
    </a:accent5>
    <a:accent6>
      <a:srgbClr val="DBE5F1"/>
    </a:accent6>
    <a:hlink>
      <a:srgbClr val="0000FF"/>
    </a:hlink>
    <a:folHlink>
      <a:srgbClr val="800080"/>
    </a:folHlink>
  </a:clrScheme>
  <a:fontScheme name="ResearchChart">
    <a:majorFont>
      <a:latin typeface="Century Gothic"/>
      <a:ea typeface=""/>
      <a:cs typeface=""/>
    </a:majorFont>
    <a:minorFont>
      <a:latin typeface="Century Gothic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DFOOriginalColors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Personalizzato 1">
    <a:dk1>
      <a:sysClr val="windowText" lastClr="000000"/>
    </a:dk1>
    <a:lt1>
      <a:sysClr val="window" lastClr="FFFFFF"/>
    </a:lt1>
    <a:dk2>
      <a:srgbClr val="8DB3E2"/>
    </a:dk2>
    <a:lt2>
      <a:srgbClr val="EEECE1"/>
    </a:lt2>
    <a:accent1>
      <a:srgbClr val="003A79"/>
    </a:accent1>
    <a:accent2>
      <a:srgbClr val="EC6400"/>
    </a:accent2>
    <a:accent3>
      <a:srgbClr val="40915B"/>
    </a:accent3>
    <a:accent4>
      <a:srgbClr val="ECBD00"/>
    </a:accent4>
    <a:accent5>
      <a:srgbClr val="0A0000"/>
    </a:accent5>
    <a:accent6>
      <a:srgbClr val="DBE5F1"/>
    </a:accent6>
    <a:hlink>
      <a:srgbClr val="0000FF"/>
    </a:hlink>
    <a:folHlink>
      <a:srgbClr val="800080"/>
    </a:folHlink>
  </a:clrScheme>
  <a:fontScheme name="ResearchChart">
    <a:majorFont>
      <a:latin typeface="Century Gothic"/>
      <a:ea typeface=""/>
      <a:cs typeface=""/>
    </a:majorFont>
    <a:minorFont>
      <a:latin typeface="Century Gothic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Personalizzato 1">
    <a:dk1>
      <a:sysClr val="windowText" lastClr="000000"/>
    </a:dk1>
    <a:lt1>
      <a:sysClr val="window" lastClr="FFFFFF"/>
    </a:lt1>
    <a:dk2>
      <a:srgbClr val="8DB3E2"/>
    </a:dk2>
    <a:lt2>
      <a:srgbClr val="EEECE1"/>
    </a:lt2>
    <a:accent1>
      <a:srgbClr val="003A79"/>
    </a:accent1>
    <a:accent2>
      <a:srgbClr val="EC6400"/>
    </a:accent2>
    <a:accent3>
      <a:srgbClr val="40915B"/>
    </a:accent3>
    <a:accent4>
      <a:srgbClr val="ECBD00"/>
    </a:accent4>
    <a:accent5>
      <a:srgbClr val="0A0000"/>
    </a:accent5>
    <a:accent6>
      <a:srgbClr val="DBE5F1"/>
    </a:accent6>
    <a:hlink>
      <a:srgbClr val="0000FF"/>
    </a:hlink>
    <a:folHlink>
      <a:srgbClr val="800080"/>
    </a:folHlink>
  </a:clrScheme>
  <a:fontScheme name="ResearchChart">
    <a:majorFont>
      <a:latin typeface="Century Gothic"/>
      <a:ea typeface=""/>
      <a:cs typeface=""/>
    </a:majorFont>
    <a:minorFont>
      <a:latin typeface="Century Gothic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Personalizzato 1">
    <a:dk1>
      <a:sysClr val="windowText" lastClr="000000"/>
    </a:dk1>
    <a:lt1>
      <a:sysClr val="window" lastClr="FFFFFF"/>
    </a:lt1>
    <a:dk2>
      <a:srgbClr val="8DB3E2"/>
    </a:dk2>
    <a:lt2>
      <a:srgbClr val="EEECE1"/>
    </a:lt2>
    <a:accent1>
      <a:srgbClr val="003A79"/>
    </a:accent1>
    <a:accent2>
      <a:srgbClr val="EC6400"/>
    </a:accent2>
    <a:accent3>
      <a:srgbClr val="40915B"/>
    </a:accent3>
    <a:accent4>
      <a:srgbClr val="ECBD00"/>
    </a:accent4>
    <a:accent5>
      <a:srgbClr val="0A0000"/>
    </a:accent5>
    <a:accent6>
      <a:srgbClr val="DBE5F1"/>
    </a:accent6>
    <a:hlink>
      <a:srgbClr val="0000FF"/>
    </a:hlink>
    <a:folHlink>
      <a:srgbClr val="800080"/>
    </a:folHlink>
  </a:clrScheme>
  <a:fontScheme name="ResearchChart">
    <a:majorFont>
      <a:latin typeface="Century Gothic"/>
      <a:ea typeface=""/>
      <a:cs typeface=""/>
    </a:majorFont>
    <a:minorFont>
      <a:latin typeface="Century Gothic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B0119EA997F6A42B157EE54B0226B7E" ma:contentTypeVersion="6" ma:contentTypeDescription="Creare un nuovo documento." ma:contentTypeScope="" ma:versionID="b3768abee4be56e684ce435471893a4e">
  <xsd:schema xmlns:xsd="http://www.w3.org/2001/XMLSchema" xmlns:xs="http://www.w3.org/2001/XMLSchema" xmlns:p="http://schemas.microsoft.com/office/2006/metadata/properties" xmlns:ns2="deeb46e3-55d6-4dd0-a012-86cf84cd30f7" targetNamespace="http://schemas.microsoft.com/office/2006/metadata/properties" ma:root="true" ma:fieldsID="a6d171d5294c826bb27654b44f82c2b2" ns2:_="">
    <xsd:import namespace="deeb46e3-55d6-4dd0-a012-86cf84cd30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ReportId" minOccurs="0"/>
                <xsd:element ref="ns2:Languag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eb46e3-55d6-4dd0-a012-86cf84cd30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ReportId" ma:index="10" nillable="true" ma:displayName="ReportId" ma:format="Dropdown" ma:internalName="ReportId">
      <xsd:simpleType>
        <xsd:restriction base="dms:Text">
          <xsd:maxLength value="255"/>
        </xsd:restriction>
      </xsd:simpleType>
    </xsd:element>
    <xsd:element name="Language" ma:index="11" nillable="true" ma:displayName="Language" ma:format="Dropdown" ma:internalName="Language">
      <xsd:simpleType>
        <xsd:restriction base="dms:Text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deeb46e3-55d6-4dd0-a012-86cf84cd30f7" xsi:nil="true"/>
    <ReportId xmlns="deeb46e3-55d6-4dd0-a012-86cf84cd30f7" xsi:nil="true"/>
  </documentManagement>
</p:properties>
</file>

<file path=customXml/itemProps1.xml><?xml version="1.0" encoding="utf-8"?>
<ds:datastoreItem xmlns:ds="http://schemas.openxmlformats.org/officeDocument/2006/customXml" ds:itemID="{E403E4EE-262F-4FD7-90E4-56869781AD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eb46e3-55d6-4dd0-a012-86cf84cd30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3A9EA3E-D40D-4CE1-9998-108FF43367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EC25F1-EFC6-4B5E-9B8D-CB1E5D9274FE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deeb46e3-55d6-4dd0-a012-86cf84cd30f7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5f5fe31f-9de1-4167-a753-111c0df8115f}" enabled="1" method="Standard" siteId="{cc4baf00-15c9-48dd-9f59-88c98bde2be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PptTemplateISP_16_9</Template>
  <TotalTime>326</TotalTime>
  <Words>3618</Words>
  <Application>Microsoft Office PowerPoint</Application>
  <PresentationFormat>Personalizzato</PresentationFormat>
  <Paragraphs>294</Paragraphs>
  <Slides>22</Slides>
  <Notes>8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2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32" baseType="lpstr">
      <vt:lpstr>MS PGothic</vt:lpstr>
      <vt:lpstr>Arial</vt:lpstr>
      <vt:lpstr>Calibri</vt:lpstr>
      <vt:lpstr>Century Gothic</vt:lpstr>
      <vt:lpstr>Century Gothic (Body)</vt:lpstr>
      <vt:lpstr>Times New Roman</vt:lpstr>
      <vt:lpstr>Wingdings</vt:lpstr>
      <vt:lpstr>Tema di Office</vt:lpstr>
      <vt:lpstr>Personalizza struttura</vt:lpstr>
      <vt:lpstr>think-cell Slide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 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Papandrea Sonia</dc:creator>
  <cp:lastModifiedBy>Papandrea Sonia</cp:lastModifiedBy>
  <cp:revision>33</cp:revision>
  <cp:lastPrinted>2017-03-10T10:30:21Z</cp:lastPrinted>
  <dcterms:created xsi:type="dcterms:W3CDTF">2025-09-15T08:07:15Z</dcterms:created>
  <dcterms:modified xsi:type="dcterms:W3CDTF">2025-09-29T06:45:38Z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ucleoEditoriale">
    <vt:bool>true</vt:bool>
  </property>
  <property fmtid="{D5CDD505-2E9C-101B-9397-08002B2CF9AE}" pid="3" name="Formato">
    <vt:lpwstr>16-9</vt:lpwstr>
  </property>
  <property fmtid="{D5CDD505-2E9C-101B-9397-08002B2CF9AE}" pid="4" name="Ente">
    <vt:lpwstr>BancaISP</vt:lpwstr>
  </property>
  <property fmtid="{D5CDD505-2E9C-101B-9397-08002B2CF9AE}" pid="5" name="ContentTypeId">
    <vt:lpwstr>0x010100AB0119EA997F6A42B157EE54B0226B7E</vt:lpwstr>
  </property>
  <property fmtid="{D5CDD505-2E9C-101B-9397-08002B2CF9AE}" pid="6" name="MSIP_Label_5f5fe31f-9de1-4167-a753-111c0df8115f_Enabled">
    <vt:lpwstr>true</vt:lpwstr>
  </property>
  <property fmtid="{D5CDD505-2E9C-101B-9397-08002B2CF9AE}" pid="7" name="MSIP_Label_5f5fe31f-9de1-4167-a753-111c0df8115f_SetDate">
    <vt:lpwstr>2024-01-11T13:56:47Z</vt:lpwstr>
  </property>
  <property fmtid="{D5CDD505-2E9C-101B-9397-08002B2CF9AE}" pid="8" name="MSIP_Label_5f5fe31f-9de1-4167-a753-111c0df8115f_Method">
    <vt:lpwstr>Standard</vt:lpwstr>
  </property>
  <property fmtid="{D5CDD505-2E9C-101B-9397-08002B2CF9AE}" pid="9" name="MSIP_Label_5f5fe31f-9de1-4167-a753-111c0df8115f_Name">
    <vt:lpwstr>5f5fe31f-9de1-4167-a753-111c0df8115f</vt:lpwstr>
  </property>
  <property fmtid="{D5CDD505-2E9C-101B-9397-08002B2CF9AE}" pid="10" name="MSIP_Label_5f5fe31f-9de1-4167-a753-111c0df8115f_SiteId">
    <vt:lpwstr>cc4baf00-15c9-48dd-9f59-88c98bde2be7</vt:lpwstr>
  </property>
  <property fmtid="{D5CDD505-2E9C-101B-9397-08002B2CF9AE}" pid="11" name="MSIP_Label_5f5fe31f-9de1-4167-a753-111c0df8115f_ContentBits">
    <vt:lpwstr>0</vt:lpwstr>
  </property>
  <property fmtid="{D5CDD505-2E9C-101B-9397-08002B2CF9AE}" pid="12" name="MSIP_Label_5f5fe31f-9de1-4167-a753-111c0df8115f_Application">
    <vt:lpwstr>Microsoft Azure Information Protection</vt:lpwstr>
  </property>
  <property fmtid="{D5CDD505-2E9C-101B-9397-08002B2CF9AE}" pid="13" name="MSIP_Label_5f5fe31f-9de1-4167-a753-111c0df8115f_Owner">
    <vt:lpwstr>monica.bosi@intesasanpaolo.com</vt:lpwstr>
  </property>
  <property fmtid="{D5CDD505-2E9C-101B-9397-08002B2CF9AE}" pid="14" name="MSIP_Label_5f5fe31f-9de1-4167-a753-111c0df8115f_Extended_MSFT_Method">
    <vt:lpwstr>Automatic</vt:lpwstr>
  </property>
  <property fmtid="{D5CDD505-2E9C-101B-9397-08002B2CF9AE}" pid="15" name="Sensitivity">
    <vt:lpwstr>Public</vt:lpwstr>
  </property>
</Properties>
</file>