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5" r:id="rId5"/>
    <p:sldId id="258" r:id="rId6"/>
    <p:sldId id="264" r:id="rId7"/>
    <p:sldId id="260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686"/>
  </p:normalViewPr>
  <p:slideViewPr>
    <p:cSldViewPr snapToGrid="0" snapToObjects="1">
      <p:cViewPr varScale="1">
        <p:scale>
          <a:sx n="101" d="100"/>
          <a:sy n="101" d="100"/>
        </p:scale>
        <p:origin x="1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08E9-19DE-6B40-9B9F-768AF4DD42AC}" type="datetimeFigureOut">
              <a:rPr lang="it-IT" smtClean="0"/>
              <a:t>02/10/25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A97EE-DFEB-1448-AC27-80812F3B22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49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97EE-DFEB-1448-AC27-80812F3B229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 Ottobre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31° Convegno RIB - ASSIGECO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3 Ottobre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31° Convegno RIB - ASSIGECO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6DC5BE-6C14-B1B7-296B-7B01A166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6787"/>
            <a:ext cx="7772400" cy="1470025"/>
          </a:xfrm>
        </p:spPr>
        <p:txBody>
          <a:bodyPr>
            <a:noAutofit/>
          </a:bodyPr>
          <a:lstStyle/>
          <a:p>
            <a:r>
              <a:rPr lang="it-IT" sz="5000" dirty="0">
                <a:solidFill>
                  <a:srgbClr val="002060"/>
                </a:solidFill>
              </a:rPr>
              <a:t>L'intelligenza artificiale nella riassicurazione: </a:t>
            </a:r>
            <a:br>
              <a:rPr lang="it-IT" sz="5000" dirty="0">
                <a:solidFill>
                  <a:srgbClr val="002060"/>
                </a:solidFill>
              </a:rPr>
            </a:br>
            <a:r>
              <a:rPr lang="it-IT" sz="5000" dirty="0">
                <a:solidFill>
                  <a:srgbClr val="002060"/>
                </a:solidFill>
              </a:rPr>
              <a:t>l'esperienza di RIB</a:t>
            </a:r>
            <a:endParaRPr sz="5000" dirty="0">
              <a:solidFill>
                <a:srgbClr val="002060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978B8C-AFF8-512C-3365-66451DE4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3 Ottobre 2025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136C23-EEC6-8034-4988-E3204579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31° Convegno RIB - ASSIGECO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5936C6-6655-C44C-88EE-20398C5C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schemeClr val="accent2">
                    <a:lumMod val="75000"/>
                  </a:schemeClr>
                </a:solidFill>
              </a:rPr>
              <a:pPr/>
              <a:t>1</a:t>
            </a:fld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C820F8-B980-104A-ABA2-16A2513D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091927"/>
            <a:ext cx="869386" cy="769248"/>
          </a:xfrm>
          <a:prstGeom prst="rect">
            <a:avLst/>
          </a:prstGeom>
          <a:solidFill>
            <a:sysClr val="window" lastClr="FFFFFF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0" y="274638"/>
            <a:ext cx="7482840" cy="1143000"/>
          </a:xfrm>
        </p:spPr>
        <p:txBody>
          <a:bodyPr/>
          <a:lstStyle/>
          <a:p>
            <a:r>
              <a:rPr dirty="0" err="1">
                <a:solidFill>
                  <a:srgbClr val="002060"/>
                </a:solidFill>
              </a:rPr>
              <a:t>Introduzione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1600200"/>
            <a:ext cx="7482840" cy="4525963"/>
          </a:xfrm>
        </p:spPr>
        <p:txBody>
          <a:bodyPr>
            <a:normAutofit fontScale="70000" lnSpcReduction="20000"/>
          </a:bodyPr>
          <a:lstStyle/>
          <a:p>
            <a:r>
              <a:rPr sz="3600" dirty="0">
                <a:solidFill>
                  <a:srgbClr val="002060"/>
                </a:solidFill>
              </a:rPr>
              <a:t>L’</a:t>
            </a:r>
            <a:r>
              <a:rPr lang="it-IT" sz="3600" dirty="0">
                <a:solidFill>
                  <a:srgbClr val="002060"/>
                </a:solidFill>
              </a:rPr>
              <a:t>AI</a:t>
            </a:r>
            <a:r>
              <a:rPr sz="3600" dirty="0">
                <a:solidFill>
                  <a:srgbClr val="002060"/>
                </a:solidFill>
              </a:rPr>
              <a:t> non </a:t>
            </a:r>
            <a:r>
              <a:rPr sz="3600" dirty="0" err="1">
                <a:solidFill>
                  <a:srgbClr val="002060"/>
                </a:solidFill>
              </a:rPr>
              <a:t>sostituisce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sz="3600" dirty="0" err="1">
                <a:solidFill>
                  <a:srgbClr val="002060"/>
                </a:solidFill>
              </a:rPr>
              <a:t>i</a:t>
            </a:r>
            <a:r>
              <a:rPr sz="3600" dirty="0">
                <a:solidFill>
                  <a:srgbClr val="002060"/>
                </a:solidFill>
              </a:rPr>
              <a:t> cat models, </a:t>
            </a:r>
            <a:r>
              <a:rPr lang="it-IT" sz="3600" dirty="0">
                <a:solidFill>
                  <a:srgbClr val="002060"/>
                </a:solidFill>
              </a:rPr>
              <a:t>ma potrebbe potenziarli</a:t>
            </a:r>
            <a:endParaRPr sz="3600" dirty="0">
              <a:solidFill>
                <a:srgbClr val="002060"/>
              </a:solidFill>
            </a:endParaRPr>
          </a:p>
          <a:p>
            <a:r>
              <a:rPr lang="it-IT" sz="3600" dirty="0">
                <a:solidFill>
                  <a:srgbClr val="002060"/>
                </a:solidFill>
              </a:rPr>
              <a:t>Può i</a:t>
            </a:r>
            <a:r>
              <a:rPr sz="3600" dirty="0" err="1">
                <a:solidFill>
                  <a:srgbClr val="002060"/>
                </a:solidFill>
              </a:rPr>
              <a:t>ntegra</a:t>
            </a:r>
            <a:r>
              <a:rPr lang="it-IT" sz="3600" dirty="0">
                <a:solidFill>
                  <a:srgbClr val="002060"/>
                </a:solidFill>
              </a:rPr>
              <a:t>re i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sz="3600" dirty="0" err="1">
                <a:solidFill>
                  <a:srgbClr val="002060"/>
                </a:solidFill>
              </a:rPr>
              <a:t>dati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sz="3600" dirty="0" err="1">
                <a:solidFill>
                  <a:srgbClr val="002060"/>
                </a:solidFill>
              </a:rPr>
              <a:t>storici</a:t>
            </a:r>
            <a:r>
              <a:rPr sz="3600" dirty="0">
                <a:solidFill>
                  <a:srgbClr val="002060"/>
                </a:solidFill>
              </a:rPr>
              <a:t>, </a:t>
            </a:r>
            <a:r>
              <a:rPr sz="3600" dirty="0" err="1">
                <a:solidFill>
                  <a:srgbClr val="002060"/>
                </a:solidFill>
              </a:rPr>
              <a:t>satellitari</a:t>
            </a:r>
            <a:r>
              <a:rPr sz="3600" dirty="0">
                <a:solidFill>
                  <a:srgbClr val="002060"/>
                </a:solidFill>
              </a:rPr>
              <a:t> e IoT</a:t>
            </a:r>
            <a:r>
              <a:rPr lang="it-IT" sz="3600" dirty="0">
                <a:solidFill>
                  <a:srgbClr val="002060"/>
                </a:solidFill>
              </a:rPr>
              <a:t>* </a:t>
            </a:r>
          </a:p>
          <a:p>
            <a:r>
              <a:rPr lang="it-IT" sz="3600" dirty="0">
                <a:solidFill>
                  <a:srgbClr val="002060"/>
                </a:solidFill>
              </a:rPr>
              <a:t>Potrebbe fare </a:t>
            </a:r>
            <a:r>
              <a:rPr sz="3600" dirty="0" err="1">
                <a:solidFill>
                  <a:srgbClr val="002060"/>
                </a:solidFill>
              </a:rPr>
              <a:t>analisi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it-IT" sz="3600" dirty="0">
                <a:solidFill>
                  <a:srgbClr val="002060"/>
                </a:solidFill>
              </a:rPr>
              <a:t>predittive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900" dirty="0">
                <a:solidFill>
                  <a:srgbClr val="002060"/>
                </a:solidFill>
              </a:rPr>
              <a:t>*IoT (oggetti fisici dotati di sensori, software e connettività che raccolgono e trasmettono dati in rete come stazioni meteo intelligenti che registrano in tempo reale pioggia, vento, temperatura.</a:t>
            </a:r>
          </a:p>
          <a:p>
            <a:pPr lvl="1"/>
            <a:r>
              <a:rPr lang="it-IT" sz="2900" dirty="0">
                <a:solidFill>
                  <a:srgbClr val="002060"/>
                </a:solidFill>
              </a:rPr>
              <a:t>Sensori agricoli nel terreno che misurano umidità e gelo, utili per polizze agricole.</a:t>
            </a:r>
          </a:p>
          <a:p>
            <a:pPr lvl="1"/>
            <a:r>
              <a:rPr lang="it-IT" sz="2900" dirty="0">
                <a:solidFill>
                  <a:srgbClr val="002060"/>
                </a:solidFill>
              </a:rPr>
              <a:t>Dispositivi in edifici (sensori di vibrazione, allarme incendio, allagamento) che segnalano immediatamente un evento.</a:t>
            </a:r>
          </a:p>
          <a:p>
            <a:pPr lvl="1"/>
            <a:r>
              <a:rPr lang="it-IT" sz="2900" dirty="0">
                <a:solidFill>
                  <a:srgbClr val="002060"/>
                </a:solidFill>
              </a:rPr>
              <a:t>Telecamere e droni connessi</a:t>
            </a:r>
          </a:p>
          <a:p>
            <a:endParaRPr lang="it-IT" sz="2900" dirty="0">
              <a:solidFill>
                <a:srgbClr val="002060"/>
              </a:solidFill>
            </a:endParaRPr>
          </a:p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A92BC7-8F13-8B36-2698-235D12C3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b="1">
                <a:solidFill>
                  <a:schemeClr val="accent2">
                    <a:lumMod val="75000"/>
                  </a:schemeClr>
                </a:solidFill>
              </a:rPr>
              <a:t>3 Ottobre 2025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56D1CB-3596-FED1-65A7-608C2896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31° Convegno RIB - ASSIGECO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ADF432-9734-3CA3-9A31-993CA561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2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1EB5B91-42FC-8C4E-EBCF-F4B0FDB1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661160" cy="6126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5C22677-9FC5-0C75-5BBA-63912CC3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091927"/>
            <a:ext cx="869386" cy="769248"/>
          </a:xfrm>
          <a:prstGeom prst="rect">
            <a:avLst/>
          </a:prstGeom>
          <a:solidFill>
            <a:sysClr val="window" lastClr="FFFFFF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0" y="274638"/>
            <a:ext cx="7482840" cy="1143000"/>
          </a:xfrm>
        </p:spPr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Risk Assessment </a:t>
            </a:r>
            <a:r>
              <a:rPr dirty="0" err="1">
                <a:solidFill>
                  <a:srgbClr val="002060"/>
                </a:solidFill>
              </a:rPr>
              <a:t>granulare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1612900"/>
            <a:ext cx="748284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Su cosa stiamo lavorando</a:t>
            </a:r>
            <a:r>
              <a:rPr dirty="0">
                <a:solidFill>
                  <a:srgbClr val="002060"/>
                </a:solidFill>
              </a:rPr>
              <a:t>: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Geocodifica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automatica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portafogli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Mappe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esposizione</a:t>
            </a:r>
            <a:r>
              <a:rPr dirty="0">
                <a:solidFill>
                  <a:srgbClr val="002060"/>
                </a:solidFill>
              </a:rPr>
              <a:t> + overlay </a:t>
            </a:r>
            <a:r>
              <a:rPr dirty="0" err="1">
                <a:solidFill>
                  <a:srgbClr val="002060"/>
                </a:solidFill>
              </a:rPr>
              <a:t>climatici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Identificazione</a:t>
            </a:r>
            <a:r>
              <a:rPr dirty="0">
                <a:solidFill>
                  <a:srgbClr val="002060"/>
                </a:solidFill>
              </a:rPr>
              <a:t> di </a:t>
            </a:r>
            <a:r>
              <a:rPr dirty="0" err="1">
                <a:solidFill>
                  <a:srgbClr val="002060"/>
                </a:solidFill>
              </a:rPr>
              <a:t>accumuli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critici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E1DFD5-D7CF-F497-3FA0-5D48F442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b="1">
                <a:solidFill>
                  <a:schemeClr val="accent2">
                    <a:lumMod val="75000"/>
                  </a:schemeClr>
                </a:solidFill>
              </a:rPr>
              <a:t>3 Ottobre 2025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219175-5171-A126-DD75-7EB81E6A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31° Convegno RIB - ASSIGECO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D7B110-F544-9DE6-4FDF-DF6FCADB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3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0BAE69C-CF72-9E3A-49ED-75DC3518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661160" cy="6126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E22389-0428-11E1-F4A2-C3FB3B93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091927"/>
            <a:ext cx="869386" cy="769248"/>
          </a:xfrm>
          <a:prstGeom prst="rect">
            <a:avLst/>
          </a:prstGeom>
          <a:solidFill>
            <a:sysClr val="window" lastClr="FFFFFF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2B4A-E49C-BCEB-EB32-7D9FA01BC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0F5E-48B1-0552-A1A4-E15125FD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60" y="274638"/>
            <a:ext cx="7482840" cy="114300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Risk Assessment </a:t>
            </a:r>
            <a:r>
              <a:rPr dirty="0" err="1">
                <a:solidFill>
                  <a:srgbClr val="002060"/>
                </a:solidFill>
              </a:rPr>
              <a:t>granulare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sz="3300" dirty="0">
                <a:solidFill>
                  <a:srgbClr val="C00000"/>
                </a:solidFill>
              </a:rPr>
              <a:t>Esempio – Scelta del portafoglio Agro</a:t>
            </a:r>
            <a:endParaRPr sz="33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289C-4171-7C92-9967-CBB4DB62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60" y="1417638"/>
            <a:ext cx="7482840" cy="5440362"/>
          </a:xfrm>
        </p:spPr>
        <p:txBody>
          <a:bodyPr>
            <a:normAutofit/>
          </a:bodyPr>
          <a:lstStyle/>
          <a:p>
            <a:r>
              <a:rPr lang="it-IT" sz="2500" dirty="0">
                <a:solidFill>
                  <a:srgbClr val="002060"/>
                </a:solidFill>
              </a:rPr>
              <a:t>Abbiamo lasciato analizzare all’AI i dati storici di due regioni, tipicamente esposte a specifici rischi sull’agricoltura</a:t>
            </a:r>
          </a:p>
          <a:p>
            <a:r>
              <a:rPr lang="it-IT" sz="2500" dirty="0">
                <a:solidFill>
                  <a:srgbClr val="002060"/>
                </a:solidFill>
              </a:rPr>
              <a:t>Il modello ci ha fornito esattamente le aree geografiche con LR &gt; 100% con un errore di 5km</a:t>
            </a:r>
          </a:p>
          <a:p>
            <a:pPr marL="0" indent="0">
              <a:buNone/>
            </a:pPr>
            <a:endParaRPr lang="it-IT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500" dirty="0">
                <a:solidFill>
                  <a:srgbClr val="002060"/>
                </a:solidFill>
              </a:rPr>
              <a:t>UTILIZZO DEL RISULTATO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</a:rPr>
              <a:t>Possibilità di scegliere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</a:rPr>
              <a:t>	portafogli selezionati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</a:rPr>
              <a:t>Tariffazione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</a:rPr>
              <a:t>	dettagliata per area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</a:rPr>
              <a:t>	e rischio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5AB277-E8FB-1A73-5AF0-92831774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46" y="4203700"/>
            <a:ext cx="4145654" cy="2016125"/>
          </a:xfrm>
          <a:prstGeom prst="rect">
            <a:avLst/>
          </a:prstGeom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398D95-5146-EAB8-4D2B-918CDE6B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b="1">
                <a:solidFill>
                  <a:schemeClr val="accent2">
                    <a:lumMod val="75000"/>
                  </a:schemeClr>
                </a:solidFill>
              </a:rPr>
              <a:t>3 Ottobre 2025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EDF3C3-D351-7719-804B-810DBAA6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31° Convegno RIB - ASSIGECO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A3D068-1FC3-623F-F680-2A273C2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4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C655C8A-7F8C-3C23-0BB9-CC3C89282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1"/>
            <a:ext cx="1661160" cy="61261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B2F7A9-E434-7C70-A307-6D7EE9E33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091927"/>
            <a:ext cx="869386" cy="769248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78275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0" y="457200"/>
            <a:ext cx="7482840" cy="1143000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rgbClr val="002060"/>
                </a:solidFill>
              </a:rPr>
              <a:t>Analisi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dati</a:t>
            </a:r>
            <a:r>
              <a:rPr dirty="0">
                <a:solidFill>
                  <a:srgbClr val="002060"/>
                </a:solidFill>
              </a:rPr>
              <a:t> &amp; </a:t>
            </a:r>
            <a:r>
              <a:rPr dirty="0" err="1">
                <a:solidFill>
                  <a:srgbClr val="002060"/>
                </a:solidFill>
              </a:rPr>
              <a:t>modellizzazione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1830388"/>
            <a:ext cx="7482840" cy="429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>
                <a:solidFill>
                  <a:srgbClr val="002060"/>
                </a:solidFill>
              </a:rPr>
              <a:t>Su c</a:t>
            </a:r>
            <a:r>
              <a:rPr sz="3000" dirty="0" err="1">
                <a:solidFill>
                  <a:srgbClr val="002060"/>
                </a:solidFill>
              </a:rPr>
              <a:t>osa</a:t>
            </a:r>
            <a:r>
              <a:rPr sz="3000" dirty="0">
                <a:solidFill>
                  <a:srgbClr val="002060"/>
                </a:solidFill>
              </a:rPr>
              <a:t> </a:t>
            </a:r>
            <a:r>
              <a:rPr lang="it-IT" sz="3000" dirty="0">
                <a:solidFill>
                  <a:srgbClr val="002060"/>
                </a:solidFill>
              </a:rPr>
              <a:t>stiamo lavorando</a:t>
            </a:r>
            <a:r>
              <a:rPr sz="3000" dirty="0">
                <a:solidFill>
                  <a:srgbClr val="002060"/>
                </a:solidFill>
              </a:rPr>
              <a:t>:</a:t>
            </a:r>
          </a:p>
          <a:p>
            <a:r>
              <a:rPr lang="it-IT" sz="3000" dirty="0">
                <a:solidFill>
                  <a:srgbClr val="002060"/>
                </a:solidFill>
              </a:rPr>
              <a:t>AI per rielaborare eventi storici e locali</a:t>
            </a:r>
          </a:p>
          <a:p>
            <a:r>
              <a:rPr lang="it-IT" sz="3000" dirty="0">
                <a:solidFill>
                  <a:srgbClr val="002060"/>
                </a:solidFill>
              </a:rPr>
              <a:t>A</a:t>
            </a:r>
            <a:r>
              <a:rPr sz="3000" dirty="0" err="1">
                <a:solidFill>
                  <a:srgbClr val="002060"/>
                </a:solidFill>
              </a:rPr>
              <a:t>ffinamento</a:t>
            </a:r>
            <a:r>
              <a:rPr sz="3000" dirty="0">
                <a:solidFill>
                  <a:srgbClr val="002060"/>
                </a:solidFill>
              </a:rPr>
              <a:t> </a:t>
            </a:r>
            <a:r>
              <a:rPr sz="3000" dirty="0" err="1">
                <a:solidFill>
                  <a:srgbClr val="002060"/>
                </a:solidFill>
              </a:rPr>
              <a:t>delle</a:t>
            </a:r>
            <a:r>
              <a:rPr sz="3000" dirty="0">
                <a:solidFill>
                  <a:srgbClr val="002060"/>
                </a:solidFill>
              </a:rPr>
              <a:t> curve di </a:t>
            </a:r>
            <a:r>
              <a:rPr sz="3000" dirty="0" err="1">
                <a:solidFill>
                  <a:srgbClr val="002060"/>
                </a:solidFill>
              </a:rPr>
              <a:t>frequenza</a:t>
            </a:r>
            <a:r>
              <a:rPr sz="3000" dirty="0">
                <a:solidFill>
                  <a:srgbClr val="002060"/>
                </a:solidFill>
              </a:rPr>
              <a:t>/</a:t>
            </a:r>
            <a:r>
              <a:rPr sz="3000" dirty="0" err="1">
                <a:solidFill>
                  <a:srgbClr val="002060"/>
                </a:solidFill>
              </a:rPr>
              <a:t>severità</a:t>
            </a:r>
            <a:endParaRPr sz="3000" dirty="0">
              <a:solidFill>
                <a:srgbClr val="002060"/>
              </a:solidFill>
            </a:endParaRPr>
          </a:p>
          <a:p>
            <a:r>
              <a:rPr sz="3000" dirty="0" err="1">
                <a:solidFill>
                  <a:srgbClr val="002060"/>
                </a:solidFill>
              </a:rPr>
              <a:t>Identificazione</a:t>
            </a:r>
            <a:r>
              <a:rPr sz="3000" dirty="0">
                <a:solidFill>
                  <a:srgbClr val="002060"/>
                </a:solidFill>
              </a:rPr>
              <a:t> di </a:t>
            </a:r>
            <a:r>
              <a:rPr sz="3000" dirty="0" err="1">
                <a:solidFill>
                  <a:srgbClr val="002060"/>
                </a:solidFill>
              </a:rPr>
              <a:t>correlazioni</a:t>
            </a:r>
            <a:endParaRPr lang="it-IT" sz="3000" dirty="0">
              <a:solidFill>
                <a:srgbClr val="002060"/>
              </a:solidFill>
            </a:endParaRPr>
          </a:p>
          <a:p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F6863A-7E98-361D-4867-A52E5381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b="1">
                <a:solidFill>
                  <a:schemeClr val="accent2">
                    <a:lumMod val="75000"/>
                  </a:schemeClr>
                </a:solidFill>
              </a:rPr>
              <a:t>3 Ottobre 2025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5D320F-2B70-DE45-7935-CBE6D027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31° Convegno RIB - ASSIGECO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317292-39EF-2EC3-75E8-D4D95E68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5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D9A6148-FDE9-19F5-0614-619EB7B25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661160" cy="6126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04FDFFF-523D-9627-4648-776A26D8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091927"/>
            <a:ext cx="869386" cy="769248"/>
          </a:xfrm>
          <a:prstGeom prst="rect">
            <a:avLst/>
          </a:prstGeom>
          <a:solidFill>
            <a:sysClr val="window" lastClr="FFFFFF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268EA-3426-2988-17B1-70752981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7FC98B6B-BE4E-4480-8437-013FA32E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6091927"/>
            <a:ext cx="869386" cy="769248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0F27CA60-BBCD-8F19-F926-2887BD0C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31°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Convegno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RIB - ASSIGECO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AE92C-D177-AF46-C5E4-27E148B5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60" y="274638"/>
            <a:ext cx="7482840" cy="1143000"/>
          </a:xfr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002060"/>
                </a:solidFill>
              </a:rPr>
              <a:t>Analisi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dati</a:t>
            </a:r>
            <a:r>
              <a:rPr dirty="0">
                <a:solidFill>
                  <a:srgbClr val="002060"/>
                </a:solidFill>
              </a:rPr>
              <a:t> &amp; </a:t>
            </a:r>
            <a:r>
              <a:rPr dirty="0" err="1">
                <a:solidFill>
                  <a:srgbClr val="002060"/>
                </a:solidFill>
              </a:rPr>
              <a:t>modellizzazione</a:t>
            </a:r>
            <a:r>
              <a:rPr lang="it-IT" dirty="0">
                <a:solidFill>
                  <a:srgbClr val="002060"/>
                </a:solidFill>
              </a:rPr>
              <a:t>: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sz="3300" dirty="0">
                <a:solidFill>
                  <a:srgbClr val="C00000"/>
                </a:solidFill>
              </a:rPr>
              <a:t>Esempio – Portafoglio </a:t>
            </a:r>
            <a:r>
              <a:rPr lang="it-IT" sz="3300" dirty="0" err="1">
                <a:solidFill>
                  <a:srgbClr val="C00000"/>
                </a:solidFill>
              </a:rPr>
              <a:t>property</a:t>
            </a:r>
            <a:endParaRPr sz="3300" dirty="0">
              <a:solidFill>
                <a:srgbClr val="C00000"/>
              </a:solidFill>
            </a:endParaRP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479C73D6-5966-BCB0-B0B4-DEEEFF8B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60" y="1417638"/>
            <a:ext cx="7373620" cy="5262562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Forniamo al modello i sinistri aggregati e la curva AEP individuata mediante portafoglio </a:t>
            </a:r>
            <a:r>
              <a:rPr lang="it-IT" sz="1800" dirty="0" err="1">
                <a:solidFill>
                  <a:srgbClr val="002060"/>
                </a:solidFill>
              </a:rPr>
              <a:t>geocodificato</a:t>
            </a:r>
            <a:endParaRPr lang="it-IT" sz="1800" dirty="0">
              <a:solidFill>
                <a:srgbClr val="002060"/>
              </a:solidFill>
            </a:endParaRPr>
          </a:p>
          <a:p>
            <a:r>
              <a:rPr lang="it-IT" sz="1800" dirty="0">
                <a:solidFill>
                  <a:srgbClr val="002060"/>
                </a:solidFill>
              </a:rPr>
              <a:t>Il modello fornisce la distribuzione dell’</a:t>
            </a:r>
            <a:r>
              <a:rPr lang="it-IT" sz="1800" dirty="0" err="1">
                <a:solidFill>
                  <a:srgbClr val="002060"/>
                </a:solidFill>
              </a:rPr>
              <a:t>Expected</a:t>
            </a:r>
            <a:r>
              <a:rPr lang="it-IT" sz="1800" dirty="0">
                <a:solidFill>
                  <a:srgbClr val="002060"/>
                </a:solidFill>
              </a:rPr>
              <a:t> Loss al variare della priorità</a:t>
            </a:r>
          </a:p>
          <a:p>
            <a:endParaRPr lang="it-IT" sz="1800" dirty="0">
              <a:solidFill>
                <a:srgbClr val="002060"/>
              </a:solidFill>
            </a:endParaRPr>
          </a:p>
          <a:p>
            <a:endParaRPr lang="it-IT" sz="1800" dirty="0">
              <a:solidFill>
                <a:srgbClr val="002060"/>
              </a:solidFill>
            </a:endParaRPr>
          </a:p>
          <a:p>
            <a:endParaRPr lang="it-IT" sz="1800" dirty="0">
              <a:solidFill>
                <a:srgbClr val="002060"/>
              </a:solidFill>
            </a:endParaRPr>
          </a:p>
          <a:p>
            <a:endParaRPr lang="it-I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2060"/>
                </a:solidFill>
              </a:rPr>
              <a:t>RISULTATI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002060"/>
                </a:solidFill>
              </a:rPr>
              <a:t>Dopo numerose analisi, su diversi portafogli/rami, riscontriamo un’alta variabilità dei risultati:</a:t>
            </a:r>
          </a:p>
          <a:p>
            <a:pPr lvl="1">
              <a:buFont typeface="Wingdings" pitchFamily="2" charset="2"/>
              <a:buChar char="Ø"/>
            </a:pPr>
            <a:r>
              <a:rPr lang="it-IT" sz="1800" dirty="0">
                <a:solidFill>
                  <a:srgbClr val="002060"/>
                </a:solidFill>
              </a:rPr>
              <a:t>L’AI utilizzata sembra non avere memoria</a:t>
            </a:r>
          </a:p>
          <a:p>
            <a:pPr lvl="1">
              <a:buFont typeface="Wingdings" pitchFamily="2" charset="2"/>
              <a:buChar char="Ø"/>
            </a:pPr>
            <a:r>
              <a:rPr lang="it-IT" sz="1800" dirty="0">
                <a:solidFill>
                  <a:srgbClr val="002060"/>
                </a:solidFill>
              </a:rPr>
              <a:t>Probabilmente non è ancora adatta ad effettuare determinate analisi </a:t>
            </a:r>
          </a:p>
          <a:p>
            <a:pPr lvl="1">
              <a:buFont typeface="Wingdings" pitchFamily="2" charset="2"/>
              <a:buChar char="Ø"/>
            </a:pPr>
            <a:r>
              <a:rPr lang="it-IT" sz="1800" dirty="0">
                <a:solidFill>
                  <a:srgbClr val="002060"/>
                </a:solidFill>
              </a:rPr>
              <a:t>I risultati forniti sembrano essere particolarmente conservativi </a:t>
            </a:r>
          </a:p>
          <a:p>
            <a:pPr marL="57150" indent="0">
              <a:buNone/>
            </a:pPr>
            <a:r>
              <a:rPr lang="it-IT" sz="1800" dirty="0">
                <a:solidFill>
                  <a:srgbClr val="002060"/>
                </a:solidFill>
              </a:rPr>
              <a:t>L’obiettivo è di perfezionare il processo al fine di ottenere risultati attendibili.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6CAD7B0-7C2E-E111-ED1E-F0196017D309}"/>
              </a:ext>
            </a:extLst>
          </p:cNvPr>
          <p:cNvSpPr/>
          <p:nvPr/>
        </p:nvSpPr>
        <p:spPr>
          <a:xfrm>
            <a:off x="3030220" y="3088640"/>
            <a:ext cx="731520" cy="274320"/>
          </a:xfrm>
          <a:prstGeom prst="rightBrace">
            <a:avLst/>
          </a:prstGeom>
          <a:solidFill>
            <a:srgbClr val="6464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CDB21-BE31-D1E4-944E-972CE2D30E79}"/>
              </a:ext>
            </a:extLst>
          </p:cNvPr>
          <p:cNvSpPr/>
          <p:nvPr/>
        </p:nvSpPr>
        <p:spPr>
          <a:xfrm>
            <a:off x="3370580" y="2616199"/>
            <a:ext cx="1661160" cy="1295398"/>
          </a:xfrm>
          <a:prstGeom prst="rect">
            <a:avLst/>
          </a:prstGeom>
          <a:solidFill>
            <a:srgbClr val="C8E6FA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/>
            </a:pPr>
            <a:r>
              <a:rPr dirty="0" err="1">
                <a:solidFill>
                  <a:srgbClr val="002060"/>
                </a:solidFill>
              </a:rPr>
              <a:t>Portafoglio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attuale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geolocalizzato</a:t>
            </a:r>
            <a:endParaRPr dirty="0">
              <a:solidFill>
                <a:srgbClr val="002060"/>
              </a:solidFill>
            </a:endParaRPr>
          </a:p>
          <a:p>
            <a:pPr>
              <a:defRPr sz="1400" b="0"/>
            </a:pPr>
            <a:r>
              <a:rPr lang="it-IT" dirty="0">
                <a:solidFill>
                  <a:srgbClr val="002060"/>
                </a:solidFill>
              </a:rPr>
              <a:t>Curve OEP/AEP (forniti da specifici </a:t>
            </a:r>
            <a:r>
              <a:rPr lang="it-IT" dirty="0" err="1">
                <a:solidFill>
                  <a:srgbClr val="002060"/>
                </a:solidFill>
              </a:rPr>
              <a:t>vendors</a:t>
            </a:r>
            <a:r>
              <a:rPr lang="it-IT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C0969CC-65DB-C6A5-4093-BA45CCCC61F9}"/>
              </a:ext>
            </a:extLst>
          </p:cNvPr>
          <p:cNvSpPr/>
          <p:nvPr/>
        </p:nvSpPr>
        <p:spPr>
          <a:xfrm>
            <a:off x="5011420" y="3088640"/>
            <a:ext cx="731520" cy="274320"/>
          </a:xfrm>
          <a:prstGeom prst="rightBrace">
            <a:avLst/>
          </a:prstGeom>
          <a:solidFill>
            <a:srgbClr val="6464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01666-2428-E72E-CACC-A758B3C9BBEA}"/>
              </a:ext>
            </a:extLst>
          </p:cNvPr>
          <p:cNvSpPr/>
          <p:nvPr/>
        </p:nvSpPr>
        <p:spPr>
          <a:xfrm>
            <a:off x="5384800" y="2590800"/>
            <a:ext cx="1653540" cy="1295400"/>
          </a:xfrm>
          <a:prstGeom prst="rect">
            <a:avLst/>
          </a:prstGeom>
          <a:solidFill>
            <a:srgbClr val="C8E6FA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/>
            </a:pPr>
            <a:r>
              <a:rPr dirty="0" err="1">
                <a:solidFill>
                  <a:srgbClr val="002060"/>
                </a:solidFill>
              </a:rPr>
              <a:t>Modello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predittivo</a:t>
            </a:r>
            <a:endParaRPr dirty="0">
              <a:solidFill>
                <a:srgbClr val="002060"/>
              </a:solidFill>
            </a:endParaRPr>
          </a:p>
          <a:p>
            <a:pPr>
              <a:defRPr sz="1400" b="0"/>
            </a:pPr>
            <a:r>
              <a:rPr lang="it-IT" dirty="0">
                <a:solidFill>
                  <a:srgbClr val="002060"/>
                </a:solidFill>
              </a:rPr>
              <a:t>Aggiornamento della curva dopo aver osservato i dati (modello predittivo di </a:t>
            </a:r>
            <a:r>
              <a:rPr lang="it-IT" dirty="0" err="1">
                <a:solidFill>
                  <a:srgbClr val="002060"/>
                </a:solidFill>
              </a:rPr>
              <a:t>Bayes</a:t>
            </a:r>
            <a:r>
              <a:rPr lang="it-IT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3013582-BD01-8D46-768E-7F8E8CE3374A}"/>
              </a:ext>
            </a:extLst>
          </p:cNvPr>
          <p:cNvSpPr/>
          <p:nvPr/>
        </p:nvSpPr>
        <p:spPr>
          <a:xfrm>
            <a:off x="7028180" y="3088640"/>
            <a:ext cx="731520" cy="274320"/>
          </a:xfrm>
          <a:prstGeom prst="rightBrace">
            <a:avLst/>
          </a:prstGeom>
          <a:solidFill>
            <a:srgbClr val="6464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39ECA-930A-8FE2-4436-12A31B3FFF74}"/>
              </a:ext>
            </a:extLst>
          </p:cNvPr>
          <p:cNvSpPr/>
          <p:nvPr/>
        </p:nvSpPr>
        <p:spPr>
          <a:xfrm>
            <a:off x="7381240" y="2591594"/>
            <a:ext cx="1661160" cy="1295399"/>
          </a:xfrm>
          <a:prstGeom prst="rect">
            <a:avLst/>
          </a:prstGeom>
          <a:solidFill>
            <a:srgbClr val="C8E6FA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400" b="1" dirty="0">
                <a:solidFill>
                  <a:srgbClr val="002060"/>
                </a:solidFill>
              </a:rPr>
              <a:t>Output</a:t>
            </a:r>
          </a:p>
          <a:p>
            <a:r>
              <a:rPr sz="1400" dirty="0" err="1">
                <a:solidFill>
                  <a:srgbClr val="002060"/>
                </a:solidFill>
              </a:rPr>
              <a:t>Probabilità</a:t>
            </a:r>
            <a:r>
              <a:rPr sz="1400" dirty="0">
                <a:solidFill>
                  <a:srgbClr val="002060"/>
                </a:solidFill>
              </a:rPr>
              <a:t> e </a:t>
            </a:r>
            <a:r>
              <a:rPr sz="1400" dirty="0" err="1">
                <a:solidFill>
                  <a:srgbClr val="002060"/>
                </a:solidFill>
              </a:rPr>
              <a:t>distribuzione</a:t>
            </a:r>
            <a:r>
              <a:rPr sz="1400" dirty="0">
                <a:solidFill>
                  <a:srgbClr val="002060"/>
                </a:solidFill>
              </a:rPr>
              <a:t> </a:t>
            </a:r>
            <a:r>
              <a:rPr sz="1400" dirty="0" err="1">
                <a:solidFill>
                  <a:srgbClr val="002060"/>
                </a:solidFill>
              </a:rPr>
              <a:t>delle</a:t>
            </a:r>
            <a:r>
              <a:rPr sz="1400" dirty="0">
                <a:solidFill>
                  <a:srgbClr val="002060"/>
                </a:solidFill>
              </a:rPr>
              <a:t> </a:t>
            </a:r>
            <a:r>
              <a:rPr sz="1400" dirty="0" err="1">
                <a:solidFill>
                  <a:srgbClr val="002060"/>
                </a:solidFill>
              </a:rPr>
              <a:t>perdite</a:t>
            </a: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82605D15-2551-E2DF-F37F-476936D4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3 Ottobre 2025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2431B6-2DE7-CDA6-F1AC-611CFDE60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61160" cy="6126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43C889-6CA1-757C-1FA3-74DB572D6E06}"/>
              </a:ext>
            </a:extLst>
          </p:cNvPr>
          <p:cNvSpPr/>
          <p:nvPr/>
        </p:nvSpPr>
        <p:spPr>
          <a:xfrm>
            <a:off x="1384301" y="2628901"/>
            <a:ext cx="1653540" cy="1295397"/>
          </a:xfrm>
          <a:prstGeom prst="rect">
            <a:avLst/>
          </a:prstGeom>
          <a:solidFill>
            <a:srgbClr val="C8E6FA"/>
          </a:solidFill>
          <a:ln>
            <a:solidFill>
              <a:srgbClr val="004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/>
            </a:pPr>
            <a:r>
              <a:rPr dirty="0">
                <a:solidFill>
                  <a:srgbClr val="002060"/>
                </a:solidFill>
              </a:rPr>
              <a:t>Dati </a:t>
            </a:r>
            <a:r>
              <a:rPr dirty="0" err="1">
                <a:solidFill>
                  <a:srgbClr val="002060"/>
                </a:solidFill>
              </a:rPr>
              <a:t>storici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aggregati</a:t>
            </a:r>
            <a:endParaRPr dirty="0">
              <a:solidFill>
                <a:srgbClr val="002060"/>
              </a:solidFill>
            </a:endParaRPr>
          </a:p>
          <a:p>
            <a:pPr>
              <a:defRPr sz="1400" b="0"/>
            </a:pPr>
            <a:r>
              <a:rPr dirty="0" err="1">
                <a:solidFill>
                  <a:srgbClr val="002060"/>
                </a:solidFill>
              </a:rPr>
              <a:t>Sinistri</a:t>
            </a:r>
            <a:r>
              <a:rPr dirty="0">
                <a:solidFill>
                  <a:srgbClr val="002060"/>
                </a:solidFill>
              </a:rPr>
              <a:t> per area/anno/</a:t>
            </a:r>
            <a:r>
              <a:rPr dirty="0" err="1">
                <a:solidFill>
                  <a:srgbClr val="002060"/>
                </a:solidFill>
              </a:rPr>
              <a:t>evento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4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0" y="274638"/>
            <a:ext cx="7482840" cy="1143000"/>
          </a:xfr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002060"/>
                </a:solidFill>
              </a:rPr>
              <a:t>Ottimizzazione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sottoscrizione</a:t>
            </a:r>
            <a:r>
              <a:rPr dirty="0">
                <a:solidFill>
                  <a:srgbClr val="002060"/>
                </a:solidFill>
              </a:rPr>
              <a:t> e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1689100"/>
            <a:ext cx="748284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Su c</a:t>
            </a:r>
            <a:r>
              <a:rPr dirty="0" err="1">
                <a:solidFill>
                  <a:srgbClr val="002060"/>
                </a:solidFill>
              </a:rPr>
              <a:t>osa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stiamo lavorando</a:t>
            </a:r>
            <a:r>
              <a:rPr dirty="0">
                <a:solidFill>
                  <a:srgbClr val="002060"/>
                </a:solidFill>
              </a:rPr>
              <a:t>:</a:t>
            </a:r>
          </a:p>
          <a:p>
            <a:r>
              <a:rPr dirty="0" err="1">
                <a:solidFill>
                  <a:srgbClr val="002060"/>
                </a:solidFill>
              </a:rPr>
              <a:t>Simulazioni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scenari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alternativi</a:t>
            </a:r>
            <a:r>
              <a:rPr dirty="0">
                <a:solidFill>
                  <a:srgbClr val="002060"/>
                </a:solidFill>
              </a:rPr>
              <a:t> di </a:t>
            </a:r>
            <a:r>
              <a:rPr dirty="0" err="1">
                <a:solidFill>
                  <a:srgbClr val="002060"/>
                </a:solidFill>
              </a:rPr>
              <a:t>riassicurazione</a:t>
            </a:r>
            <a:endParaRPr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C</a:t>
            </a:r>
            <a:r>
              <a:rPr dirty="0" err="1">
                <a:solidFill>
                  <a:srgbClr val="002060"/>
                </a:solidFill>
              </a:rPr>
              <a:t>omparazione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strutture</a:t>
            </a:r>
            <a:r>
              <a:rPr lang="it-IT" dirty="0">
                <a:solidFill>
                  <a:srgbClr val="002060"/>
                </a:solidFill>
              </a:rPr>
              <a:t> riassicurative</a:t>
            </a:r>
          </a:p>
          <a:p>
            <a:r>
              <a:rPr lang="it-IT" dirty="0">
                <a:solidFill>
                  <a:srgbClr val="002060"/>
                </a:solidFill>
              </a:rPr>
              <a:t>Affinamento dei risultati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3B9E19-2DDF-6B77-2DE6-9660D12B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b="1">
                <a:solidFill>
                  <a:srgbClr val="C00000"/>
                </a:solidFill>
              </a:rPr>
              <a:t>3 Ottobre 2025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D83298-FCA8-7820-B1A2-14315C10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31° Convegno RIB - ASSIGECO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ADFA2D-2CDA-7DE6-746F-02D006F6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b="1" smtClean="0">
                <a:solidFill>
                  <a:srgbClr val="C00000"/>
                </a:solidFill>
              </a:rPr>
              <a:t>7</a:t>
            </a:fld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44D888E-B8A5-34DC-81DF-5C0B17E7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661160" cy="61261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936230B-01E0-199E-1D21-63F2B548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091927"/>
            <a:ext cx="869386" cy="769248"/>
          </a:xfrm>
          <a:prstGeom prst="rect">
            <a:avLst/>
          </a:prstGeom>
          <a:solidFill>
            <a:sysClr val="window" lastClr="FFFFFF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7F077-B789-7E0B-8ED9-A68A9B78C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0A60-B54E-03AB-FE2F-1CA05560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60" y="274638"/>
            <a:ext cx="7025640" cy="1143000"/>
          </a:xfr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002060"/>
                </a:solidFill>
              </a:rPr>
              <a:t>Ottimizzazione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sottoscrizione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Esempio – Scelta miglior FIT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D9EA5E-D7F2-DF0B-95D3-86B37504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661160" cy="61261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02BD-FCD9-8670-FA15-A3A53449D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60" y="1511300"/>
            <a:ext cx="7482840" cy="5346700"/>
          </a:xfrm>
          <a:solidFill>
            <a:schemeClr val="bg1"/>
          </a:solidFill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</a:rPr>
              <a:t>Considerando il premio al variare della priorità, l’AI ha comparato     diverse curve fornendo il miglior </a:t>
            </a:r>
            <a:r>
              <a:rPr lang="it-IT" sz="2000" dirty="0" err="1">
                <a:solidFill>
                  <a:srgbClr val="002060"/>
                </a:solidFill>
              </a:rPr>
              <a:t>fit</a:t>
            </a:r>
            <a:r>
              <a:rPr lang="it-IT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it-IT" sz="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</a:rPr>
              <a:t>Miglior </a:t>
            </a:r>
            <a:r>
              <a:rPr lang="it-IT" sz="2000" dirty="0" err="1">
                <a:solidFill>
                  <a:srgbClr val="002060"/>
                </a:solidFill>
              </a:rPr>
              <a:t>fit</a:t>
            </a:r>
            <a:r>
              <a:rPr lang="it-IT" sz="2000" dirty="0">
                <a:solidFill>
                  <a:srgbClr val="002060"/>
                </a:solidFill>
              </a:rPr>
              <a:t>: power </a:t>
            </a:r>
            <a:r>
              <a:rPr lang="it-IT" sz="2000" dirty="0" err="1">
                <a:solidFill>
                  <a:srgbClr val="002060"/>
                </a:solidFill>
              </a:rPr>
              <a:t>law</a:t>
            </a: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</a:rPr>
              <a:t>R^2 = 0,93</a:t>
            </a: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</a:rPr>
              <a:t>Abbiamo anche chiesto se la curva scelta avesse senso con uno specifico rischio (EQ/Flood </a:t>
            </a:r>
            <a:r>
              <a:rPr lang="it-IT" sz="2000" dirty="0" err="1">
                <a:solidFill>
                  <a:srgbClr val="002060"/>
                </a:solidFill>
              </a:rPr>
              <a:t>Italy</a:t>
            </a:r>
            <a:r>
              <a:rPr lang="it-IT" sz="2000" dirty="0">
                <a:solidFill>
                  <a:srgbClr val="002060"/>
                </a:solidFill>
              </a:rPr>
              <a:t>):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</a:rPr>
              <a:t>Heavy </a:t>
            </a:r>
            <a:r>
              <a:rPr lang="it-IT" sz="2000" dirty="0" err="1">
                <a:solidFill>
                  <a:srgbClr val="002060"/>
                </a:solidFill>
              </a:rPr>
              <a:t>tail</a:t>
            </a:r>
            <a:r>
              <a:rPr lang="it-IT" sz="2000" dirty="0">
                <a:solidFill>
                  <a:srgbClr val="002060"/>
                </a:solidFill>
              </a:rPr>
              <a:t> tipo Pareto giudicata più adatta per rischi con alta </a:t>
            </a:r>
            <a:r>
              <a:rPr lang="it-IT" sz="2000" dirty="0" err="1">
                <a:solidFill>
                  <a:srgbClr val="002060"/>
                </a:solidFill>
              </a:rPr>
              <a:t>severity</a:t>
            </a:r>
            <a:r>
              <a:rPr lang="it-IT" sz="2000" dirty="0">
                <a:solidFill>
                  <a:srgbClr val="002060"/>
                </a:solidFill>
              </a:rPr>
              <a:t> e bassa frequency </a:t>
            </a: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CEF0AAE-3359-C59D-016B-4CE46CC1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8</a:t>
            </a:fld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41BD12-54B3-0EDA-3D1E-42189309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3 Ottobre 2025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928D941-74BC-06D8-D620-6E03787C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31°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Convegno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RIB - ASSIGECO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ADEF13-F59F-1A32-E659-DCA4BCCD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1902993"/>
            <a:ext cx="3797300" cy="27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0" y="274638"/>
            <a:ext cx="7482840" cy="1143000"/>
          </a:xfrm>
        </p:spPr>
        <p:txBody>
          <a:bodyPr/>
          <a:lstStyle/>
          <a:p>
            <a:r>
              <a:rPr dirty="0" err="1">
                <a:solidFill>
                  <a:srgbClr val="002060"/>
                </a:solidFill>
              </a:rPr>
              <a:t>Conclusione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1600200"/>
            <a:ext cx="748284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PRO</a:t>
            </a:r>
          </a:p>
          <a:p>
            <a:r>
              <a:rPr lang="it-IT" dirty="0">
                <a:solidFill>
                  <a:srgbClr val="002060"/>
                </a:solidFill>
              </a:rPr>
              <a:t>Riduzione dei tempi di analisi dati</a:t>
            </a:r>
          </a:p>
          <a:p>
            <a:r>
              <a:rPr lang="it-IT" dirty="0">
                <a:solidFill>
                  <a:srgbClr val="002060"/>
                </a:solidFill>
              </a:rPr>
              <a:t>Valutazione </a:t>
            </a:r>
            <a:r>
              <a:rPr dirty="0">
                <a:solidFill>
                  <a:srgbClr val="002060"/>
                </a:solidFill>
              </a:rPr>
              <a:t>“</a:t>
            </a:r>
            <a:r>
              <a:rPr dirty="0" err="1">
                <a:solidFill>
                  <a:srgbClr val="002060"/>
                </a:solidFill>
              </a:rPr>
              <a:t>predittiva</a:t>
            </a:r>
            <a:r>
              <a:rPr dirty="0">
                <a:solidFill>
                  <a:srgbClr val="002060"/>
                </a:solidFill>
              </a:rPr>
              <a:t>” </a:t>
            </a:r>
            <a:endParaRPr lang="it-IT" dirty="0">
              <a:solidFill>
                <a:srgbClr val="002060"/>
              </a:solidFill>
            </a:endParaRPr>
          </a:p>
          <a:p>
            <a:r>
              <a:rPr dirty="0">
                <a:solidFill>
                  <a:srgbClr val="002060"/>
                </a:solidFill>
              </a:rPr>
              <a:t>Il broker come </a:t>
            </a:r>
            <a:r>
              <a:rPr dirty="0" err="1">
                <a:solidFill>
                  <a:srgbClr val="002060"/>
                </a:solidFill>
              </a:rPr>
              <a:t>ponte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tra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rischio</a:t>
            </a:r>
            <a:r>
              <a:rPr dirty="0">
                <a:solidFill>
                  <a:srgbClr val="002060"/>
                </a:solidFill>
              </a:rPr>
              <a:t> e </a:t>
            </a:r>
            <a:r>
              <a:rPr dirty="0" err="1">
                <a:solidFill>
                  <a:srgbClr val="002060"/>
                </a:solidFill>
              </a:rPr>
              <a:t>tecnologia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CONTRO</a:t>
            </a:r>
          </a:p>
          <a:p>
            <a:r>
              <a:rPr lang="it-IT" dirty="0">
                <a:solidFill>
                  <a:srgbClr val="002060"/>
                </a:solidFill>
              </a:rPr>
              <a:t>I provider più comuni sono adatti a elaborare testi e immagini, ma poco inclini a materie matematiche</a:t>
            </a:r>
          </a:p>
          <a:p>
            <a:r>
              <a:rPr lang="it-IT" dirty="0">
                <a:solidFill>
                  <a:srgbClr val="002060"/>
                </a:solidFill>
              </a:rPr>
              <a:t>Provider più tecnici, richiedono skills di programmazione e non solo di sottoscrizione, oltre all’utilizzo di banche date specifiche e di dimensioni rilevanti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8507CB-0942-CB20-FE87-C0182813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b="1">
                <a:solidFill>
                  <a:schemeClr val="accent2">
                    <a:lumMod val="75000"/>
                  </a:schemeClr>
                </a:solidFill>
              </a:rPr>
              <a:t>3 Ottobre 2025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E2AED0-9F08-AD6D-902F-F1B0020F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31° Convegno RIB - ASSIGECO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E05786-DEC7-D646-2F43-DE6211D1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9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4E67D5C-B229-8755-F1F6-BB5D4F2A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61160" cy="61261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1AC0125-5BE7-AEDB-6F3A-A915406A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091927"/>
            <a:ext cx="869386" cy="769248"/>
          </a:xfrm>
          <a:prstGeom prst="rect">
            <a:avLst/>
          </a:prstGeom>
          <a:solidFill>
            <a:sysClr val="window" lastClr="FFFFFF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6759</TotalTime>
  <Words>597</Words>
  <Application>Microsoft Macintosh PowerPoint</Application>
  <PresentationFormat>Presentazione su schermo (4:3)</PresentationFormat>
  <Paragraphs>110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Wingdings</vt:lpstr>
      <vt:lpstr>Office Theme</vt:lpstr>
      <vt:lpstr>L'intelligenza artificiale nella riassicurazione:  l'esperienza di RIB</vt:lpstr>
      <vt:lpstr>Introduzione</vt:lpstr>
      <vt:lpstr>Risk Assessment granulare</vt:lpstr>
      <vt:lpstr>Risk Assessment granulare Esempio – Scelta del portafoglio Agro</vt:lpstr>
      <vt:lpstr>Analisi dati &amp; modellizzazione</vt:lpstr>
      <vt:lpstr>Analisi dati &amp; modellizzazione:  Esempio – Portafoglio property</vt:lpstr>
      <vt:lpstr>Ottimizzazione sottoscrizione e pricing</vt:lpstr>
      <vt:lpstr>Ottimizzazione sottoscrizione Esempio – Scelta miglior FIT</vt:lpstr>
      <vt:lpstr>Conclusione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Valentina Ercoli</cp:lastModifiedBy>
  <cp:revision>23</cp:revision>
  <dcterms:created xsi:type="dcterms:W3CDTF">2013-01-27T09:14:16Z</dcterms:created>
  <dcterms:modified xsi:type="dcterms:W3CDTF">2025-10-02T15:20:55Z</dcterms:modified>
  <cp:category/>
</cp:coreProperties>
</file>