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6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C669E-23F5-1C44-A4FF-E38C879D036D}" type="datetimeFigureOut">
              <a:rPr lang="it-IT" smtClean="0"/>
              <a:t>30/09/25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FF273-7452-0749-B753-0F547292D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964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FF273-7452-0749-B753-0F547292DF1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507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FF273-7452-0749-B753-0F547292DF1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679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FF273-7452-0749-B753-0F547292DF1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08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FF273-7452-0749-B753-0F547292DF1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47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Picture 1" descr="82c5f6b8-7394-4d7e-8f85-48f156116a2a.pn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-132201"/>
            <a:ext cx="9144000" cy="7372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0948" y="1193128"/>
            <a:ext cx="477566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800" b="1">
                <a:solidFill>
                  <a:srgbClr val="3C615B"/>
                </a:solidFill>
              </a:defRPr>
            </a:pPr>
            <a:r>
              <a:rPr dirty="0"/>
              <a:t>RAN BROKER </a:t>
            </a:r>
            <a:r>
              <a:rPr dirty="0" err="1"/>
              <a:t>S.r.l</a:t>
            </a:r>
            <a:r>
              <a:rPr dirty="0"/>
              <a:t>.</a:t>
            </a:r>
          </a:p>
        </p:txBody>
      </p:sp>
      <p:pic>
        <p:nvPicPr>
          <p:cNvPr id="5" name="Immagine 4" descr="Immagine che contiene Carattere, testo, Elementi grafici, logo&#10;&#10;Descrizione generata automaticamente">
            <a:extLst>
              <a:ext uri="{FF2B5EF4-FFF2-40B4-BE49-F238E27FC236}">
                <a16:creationId xmlns:a16="http://schemas.microsoft.com/office/drawing/2014/main" id="{39FBE9C5-EFC3-5AD9-4B9D-B4091F293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29" y="1193128"/>
            <a:ext cx="4911303" cy="1044858"/>
          </a:xfrm>
          <a:prstGeom prst="rect">
            <a:avLst/>
          </a:prstGeom>
        </p:spPr>
      </p:pic>
      <p:pic>
        <p:nvPicPr>
          <p:cNvPr id="6" name="Picture 1" descr="82c5f6b8-7394-4d7e-8f85-48f156116a2a.png">
            <a:extLst>
              <a:ext uri="{FF2B5EF4-FFF2-40B4-BE49-F238E27FC236}">
                <a16:creationId xmlns:a16="http://schemas.microsoft.com/office/drawing/2014/main" id="{2D4416BD-5D78-BF56-A763-F8938BCBBF7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574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57175"/>
            <a:ext cx="9144000" cy="73723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AFD6DD-35D8-52FB-286F-466601D279C8}"/>
              </a:ext>
            </a:extLst>
          </p:cNvPr>
          <p:cNvSpPr txBox="1"/>
          <p:nvPr/>
        </p:nvSpPr>
        <p:spPr>
          <a:xfrm>
            <a:off x="236863" y="6232659"/>
            <a:ext cx="4660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1" dirty="0">
                <a:solidFill>
                  <a:schemeClr val="accent1">
                    <a:lumMod val="75000"/>
                  </a:schemeClr>
                </a:solidFill>
              </a:rPr>
              <a:t>Cap Ferrat, 2 - 3 Ottobre 2025</a:t>
            </a:r>
          </a:p>
        </p:txBody>
      </p:sp>
      <p:pic>
        <p:nvPicPr>
          <p:cNvPr id="7" name="Immagine 6" descr="Immagine che contiene Carattere, testo, Elementi grafici, logo&#10;&#10;Descrizione generata automaticamente">
            <a:extLst>
              <a:ext uri="{FF2B5EF4-FFF2-40B4-BE49-F238E27FC236}">
                <a16:creationId xmlns:a16="http://schemas.microsoft.com/office/drawing/2014/main" id="{C3D6CFBF-9526-5DA0-E5A9-A513FB1E9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39" y="966242"/>
            <a:ext cx="5989281" cy="14986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Picture 1" descr="e05d590e-f6ac-4bcd-b194-008978152656.png"/>
          <p:cNvPicPr>
            <a:picLocks noChangeAspect="1"/>
          </p:cNvPicPr>
          <p:nvPr/>
        </p:nvPicPr>
        <p:blipFill>
          <a:blip r:embed="rId3">
            <a:alphaModFix amt="32000"/>
          </a:blip>
          <a:stretch>
            <a:fillRect/>
          </a:stretch>
        </p:blipFill>
        <p:spPr>
          <a:xfrm>
            <a:off x="0" y="0"/>
            <a:ext cx="9287219" cy="7155456"/>
          </a:xfrm>
          <a:prstGeom prst="rect">
            <a:avLst/>
          </a:prstGeom>
          <a:effectLst>
            <a:glow>
              <a:schemeClr val="accent1">
                <a:satMod val="175000"/>
                <a:alpha val="51000"/>
              </a:schemeClr>
            </a:glow>
            <a:softEdge rad="31750"/>
          </a:effectLst>
        </p:spPr>
      </p:pic>
      <p:sp>
        <p:nvSpPr>
          <p:cNvPr id="4" name="TextBox 3"/>
          <p:cNvSpPr txBox="1"/>
          <p:nvPr/>
        </p:nvSpPr>
        <p:spPr>
          <a:xfrm>
            <a:off x="558165" y="558165"/>
            <a:ext cx="9144000" cy="11887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>
                <a:solidFill>
                  <a:srgbClr val="3C615B"/>
                </a:solidFill>
              </a:defRPr>
            </a:pPr>
            <a:r>
              <a:rPr dirty="0"/>
              <a:t>📌 Chi </a:t>
            </a:r>
            <a:r>
              <a:rPr dirty="0" err="1"/>
              <a:t>siamo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473725" y="1949985"/>
            <a:ext cx="88235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it-IT" b="1" dirty="0" err="1"/>
              <a:t>Ran</a:t>
            </a:r>
            <a:r>
              <a:rPr lang="it-IT" b="1" dirty="0"/>
              <a:t> è inserita nel registro unico degli intermediari assicurativi dal 3 gennaio 2024.</a:t>
            </a:r>
            <a:r>
              <a:rPr lang="en-US" dirty="0"/>
              <a:t>​</a:t>
            </a:r>
          </a:p>
          <a:p>
            <a:pPr fontAlgn="base"/>
            <a:r>
              <a:rPr lang="it-IT" b="1" dirty="0"/>
              <a:t>Tutta l’operatività e lo sviluppo del portafoglio di </a:t>
            </a:r>
            <a:r>
              <a:rPr lang="it-IT" b="1" dirty="0" err="1"/>
              <a:t>coperure</a:t>
            </a:r>
            <a:r>
              <a:rPr lang="it-IT" b="1" dirty="0"/>
              <a:t> si sono ampliate tramite </a:t>
            </a:r>
            <a:r>
              <a:rPr lang="en-US" dirty="0"/>
              <a:t>​</a:t>
            </a:r>
          </a:p>
          <a:p>
            <a:pPr fontAlgn="base"/>
            <a:r>
              <a:rPr lang="it-IT" b="1" dirty="0"/>
              <a:t>costanti sinergie con RIB e </a:t>
            </a:r>
            <a:r>
              <a:rPr lang="it-IT" b="1" dirty="0" err="1"/>
              <a:t>Assifruit</a:t>
            </a:r>
            <a:r>
              <a:rPr lang="it-IT" b="1" dirty="0"/>
              <a:t>.</a:t>
            </a:r>
            <a:r>
              <a:rPr lang="en-US" dirty="0"/>
              <a:t>​</a:t>
            </a:r>
          </a:p>
          <a:p>
            <a:pPr fontAlgn="base"/>
            <a:r>
              <a:rPr lang="it-IT" b="1" dirty="0"/>
              <a:t>Grazie a solidi rapporti con primarie Compagnie italiane ed estere, </a:t>
            </a:r>
            <a:r>
              <a:rPr lang="en-US" dirty="0"/>
              <a:t>​</a:t>
            </a:r>
          </a:p>
          <a:p>
            <a:pPr fontAlgn="base"/>
            <a:r>
              <a:rPr lang="it-IT" b="1" dirty="0" err="1"/>
              <a:t>Ran</a:t>
            </a:r>
            <a:r>
              <a:rPr lang="it-IT" b="1" dirty="0"/>
              <a:t> propone coperture su misura per imprese, professionisti e operatori agricoli,</a:t>
            </a:r>
            <a:r>
              <a:rPr lang="en-US" dirty="0"/>
              <a:t>​</a:t>
            </a:r>
          </a:p>
          <a:p>
            <a:pPr fontAlgn="base"/>
            <a:r>
              <a:rPr lang="it-IT" b="1" dirty="0"/>
              <a:t>supportata dai mercati riassicurativi internazionali.</a:t>
            </a:r>
            <a:endParaRPr lang="en-US" dirty="0"/>
          </a:p>
          <a:p>
            <a:pPr>
              <a:defRPr sz="2400" b="1">
                <a:solidFill>
                  <a:srgbClr val="282828"/>
                </a:solidFill>
              </a:defRPr>
            </a:pP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DC153A5-9229-AAEA-E081-8FF2551047AC}"/>
              </a:ext>
            </a:extLst>
          </p:cNvPr>
          <p:cNvSpPr txBox="1"/>
          <p:nvPr/>
        </p:nvSpPr>
        <p:spPr>
          <a:xfrm>
            <a:off x="558165" y="6546971"/>
            <a:ext cx="312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chemeClr val="accent1">
                    <a:lumMod val="75000"/>
                  </a:schemeClr>
                </a:solidFill>
              </a:rPr>
              <a:t>Cap Ferrat, 2 - 3 Ottobre 2025</a:t>
            </a:r>
          </a:p>
        </p:txBody>
      </p:sp>
      <p:pic>
        <p:nvPicPr>
          <p:cNvPr id="6" name="Videocamera 5">
            <a:extLst>
              <a:ext uri="{FF2B5EF4-FFF2-40B4-BE49-F238E27FC236}">
                <a16:creationId xmlns:a16="http://schemas.microsoft.com/office/drawing/2014/main" id="{7374BAC5-DCD9-1F0C-F7A0-1D405A18C414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3081" y="6521986"/>
            <a:ext cx="270244" cy="209651"/>
          </a:xfrm>
          <a:prstGeom prst="ellipse">
            <a:avLst/>
          </a:prstGeom>
        </p:spPr>
      </p:pic>
      <p:pic>
        <p:nvPicPr>
          <p:cNvPr id="9" name="Immagine 8" descr="Immagine che contiene Carattere, testo, Elementi grafici, logo&#10;&#10;Descrizione generata automaticamente">
            <a:extLst>
              <a:ext uri="{FF2B5EF4-FFF2-40B4-BE49-F238E27FC236}">
                <a16:creationId xmlns:a16="http://schemas.microsoft.com/office/drawing/2014/main" id="{11588705-0BE4-15EC-64BB-29229E3105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96" y="524847"/>
            <a:ext cx="2993970" cy="7491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Picture 1" descr="0813e9c8-1ef0-4cb9-9f51-f49fdaf68d2d.png"/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297456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" y="548640"/>
            <a:ext cx="340670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>
                <a:solidFill>
                  <a:srgbClr val="3C615B"/>
                </a:solidFill>
              </a:defRPr>
            </a:pPr>
            <a:r>
              <a:rPr dirty="0">
                <a:solidFill>
                  <a:schemeClr val="tx2">
                    <a:lumMod val="50000"/>
                  </a:schemeClr>
                </a:solidFill>
              </a:rPr>
              <a:t>🌱 </a:t>
            </a:r>
            <a:r>
              <a:rPr dirty="0">
                <a:solidFill>
                  <a:schemeClr val="accent3">
                    <a:lumMod val="50000"/>
                  </a:schemeClr>
                </a:solidFill>
              </a:rPr>
              <a:t>Rami </a:t>
            </a:r>
            <a:r>
              <a:rPr dirty="0" err="1">
                <a:solidFill>
                  <a:schemeClr val="accent3">
                    <a:lumMod val="50000"/>
                  </a:schemeClr>
                </a:solidFill>
              </a:rPr>
              <a:t>Gestiti</a:t>
            </a:r>
            <a:endParaRPr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1007" y="2247441"/>
            <a:ext cx="620249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282828"/>
                </a:solidFill>
              </a:defRPr>
            </a:pPr>
            <a:r>
              <a:rPr sz="3200" dirty="0" err="1"/>
              <a:t>Agricoltura</a:t>
            </a:r>
            <a:r>
              <a:rPr lang="it-IT" sz="3200" dirty="0"/>
              <a:t>;</a:t>
            </a:r>
            <a:endParaRPr sz="3200" dirty="0"/>
          </a:p>
          <a:p>
            <a:pPr>
              <a:defRPr sz="2400" b="1">
                <a:solidFill>
                  <a:srgbClr val="282828"/>
                </a:solidFill>
              </a:defRPr>
            </a:pPr>
            <a:r>
              <a:rPr sz="3200" dirty="0" err="1"/>
              <a:t>Eventi</a:t>
            </a:r>
            <a:r>
              <a:rPr sz="3200" dirty="0"/>
              <a:t> </a:t>
            </a:r>
            <a:r>
              <a:rPr sz="3200" dirty="0" err="1"/>
              <a:t>atmosferici</a:t>
            </a:r>
            <a:r>
              <a:rPr lang="it-IT" sz="3200" dirty="0"/>
              <a:t>;</a:t>
            </a:r>
            <a:endParaRPr sz="3200" dirty="0"/>
          </a:p>
          <a:p>
            <a:pPr>
              <a:defRPr sz="2400" b="1">
                <a:solidFill>
                  <a:srgbClr val="282828"/>
                </a:solidFill>
              </a:defRPr>
            </a:pPr>
            <a:r>
              <a:rPr sz="3200" dirty="0" err="1"/>
              <a:t>Colture</a:t>
            </a:r>
            <a:r>
              <a:rPr lang="it-IT" sz="3200" dirty="0"/>
              <a:t> </a:t>
            </a:r>
            <a:r>
              <a:rPr sz="3200" dirty="0" err="1"/>
              <a:t>specializzate</a:t>
            </a:r>
            <a:r>
              <a:rPr lang="it-IT" sz="3200" dirty="0"/>
              <a:t>;</a:t>
            </a:r>
            <a:endParaRPr sz="3200" dirty="0"/>
          </a:p>
          <a:p>
            <a:pPr>
              <a:defRPr sz="2400" b="1">
                <a:solidFill>
                  <a:srgbClr val="282828"/>
                </a:solidFill>
              </a:defRPr>
            </a:pPr>
            <a:r>
              <a:rPr sz="3200" dirty="0" err="1"/>
              <a:t>Altri</a:t>
            </a:r>
            <a:r>
              <a:rPr sz="3200" dirty="0"/>
              <a:t> rami</a:t>
            </a:r>
            <a:r>
              <a:rPr lang="it-IT" sz="3200" dirty="0"/>
              <a:t>:</a:t>
            </a:r>
            <a:r>
              <a:rPr lang="it-IT" sz="3200" dirty="0" err="1"/>
              <a:t>Property</a:t>
            </a:r>
            <a:r>
              <a:rPr lang="it-IT" sz="3200" dirty="0"/>
              <a:t>, Serre,</a:t>
            </a:r>
          </a:p>
          <a:p>
            <a:pPr>
              <a:defRPr sz="2400" b="1">
                <a:solidFill>
                  <a:srgbClr val="282828"/>
                </a:solidFill>
              </a:defRPr>
            </a:pPr>
            <a:r>
              <a:rPr lang="it-IT" sz="3200" dirty="0"/>
              <a:t> Zootecnia;</a:t>
            </a:r>
            <a:endParaRPr sz="32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51C4669-C1B3-AED9-8DD7-621114C8265F}"/>
              </a:ext>
            </a:extLst>
          </p:cNvPr>
          <p:cNvSpPr txBox="1"/>
          <p:nvPr/>
        </p:nvSpPr>
        <p:spPr>
          <a:xfrm>
            <a:off x="440675" y="6521986"/>
            <a:ext cx="3090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chemeClr val="accent1">
                    <a:lumMod val="75000"/>
                  </a:schemeClr>
                </a:solidFill>
              </a:rPr>
              <a:t>Cap Ferrat, 2 - 3 Ottobre 2025</a:t>
            </a:r>
          </a:p>
          <a:p>
            <a:endParaRPr lang="it-IT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magine 6" descr="Immagine che contiene Carattere, testo, Elementi grafici, logo&#10;&#10;Descrizione generata automaticamente">
            <a:extLst>
              <a:ext uri="{FF2B5EF4-FFF2-40B4-BE49-F238E27FC236}">
                <a16:creationId xmlns:a16="http://schemas.microsoft.com/office/drawing/2014/main" id="{F6A775D7-9B92-444D-987D-D608845D6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96" y="524847"/>
            <a:ext cx="2993970" cy="7491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Picture 1" descr="d1eccce8-0b8d-4e69-8c05-59ab7a0aed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" y="548640"/>
            <a:ext cx="9144000" cy="11887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>
                <a:solidFill>
                  <a:srgbClr val="3C615B"/>
                </a:solidFill>
              </a:defRPr>
            </a:pPr>
            <a:r>
              <a:t>📊 Premi e Volumi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40E8E7F-10B8-DB3C-B892-CA5DBE51187D}"/>
              </a:ext>
            </a:extLst>
          </p:cNvPr>
          <p:cNvSpPr txBox="1"/>
          <p:nvPr/>
        </p:nvSpPr>
        <p:spPr>
          <a:xfrm>
            <a:off x="440675" y="6521986"/>
            <a:ext cx="305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chemeClr val="accent1">
                    <a:lumMod val="75000"/>
                  </a:schemeClr>
                </a:solidFill>
              </a:rPr>
              <a:t>Cap Ferrat, 2 - 3 Ottobre 2025</a:t>
            </a:r>
          </a:p>
        </p:txBody>
      </p:sp>
      <p:pic>
        <p:nvPicPr>
          <p:cNvPr id="7" name="Immagine 6" descr="Immagine che contiene Carattere, testo, Elementi grafici, logo&#10;&#10;Descrizione generata automaticamente">
            <a:extLst>
              <a:ext uri="{FF2B5EF4-FFF2-40B4-BE49-F238E27FC236}">
                <a16:creationId xmlns:a16="http://schemas.microsoft.com/office/drawing/2014/main" id="{ABAB1E09-6FD3-E157-14B0-F69E38BBE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96" y="524847"/>
            <a:ext cx="2993970" cy="749147"/>
          </a:xfrm>
          <a:prstGeom prst="rect">
            <a:avLst/>
          </a:prstGeom>
        </p:spPr>
      </p:pic>
      <p:pic>
        <p:nvPicPr>
          <p:cNvPr id="8" name="Picture 2" descr="grafico_premi_2024_close.png">
            <a:extLst>
              <a:ext uri="{FF2B5EF4-FFF2-40B4-BE49-F238E27FC236}">
                <a16:creationId xmlns:a16="http://schemas.microsoft.com/office/drawing/2014/main" id="{89380D6C-F2DD-DAB6-0FC5-6E142764F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645920"/>
            <a:ext cx="512064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9C628-866C-0A32-F560-44EBB27B6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AFDB05A-7928-520F-5234-336C6772D47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Picture 1" descr="d1eccce8-0b8d-4e69-8c05-59ab7a0aed14.png">
            <a:extLst>
              <a:ext uri="{FF2B5EF4-FFF2-40B4-BE49-F238E27FC236}">
                <a16:creationId xmlns:a16="http://schemas.microsoft.com/office/drawing/2014/main" id="{F794A478-F7A5-7506-039D-98D04AEEC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4F4280-6924-8E4F-2BCA-0619FFABB2CB}"/>
              </a:ext>
            </a:extLst>
          </p:cNvPr>
          <p:cNvSpPr txBox="1"/>
          <p:nvPr/>
        </p:nvSpPr>
        <p:spPr>
          <a:xfrm>
            <a:off x="548640" y="548640"/>
            <a:ext cx="9144000" cy="11887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>
                <a:solidFill>
                  <a:srgbClr val="3C615B"/>
                </a:solidFill>
              </a:defRPr>
            </a:pPr>
            <a:r>
              <a:t>📊 Premi e Volumi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9ED7F6-CCFA-27C7-0C3C-C58D35B1313B}"/>
              </a:ext>
            </a:extLst>
          </p:cNvPr>
          <p:cNvSpPr txBox="1"/>
          <p:nvPr/>
        </p:nvSpPr>
        <p:spPr>
          <a:xfrm>
            <a:off x="440674" y="6521986"/>
            <a:ext cx="3048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chemeClr val="accent1">
                    <a:lumMod val="75000"/>
                  </a:schemeClr>
                </a:solidFill>
              </a:rPr>
              <a:t>Cap Ferrat, 2 - 3 Ottobre 2025</a:t>
            </a:r>
          </a:p>
          <a:p>
            <a:endParaRPr lang="it-IT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magine 6" descr="Immagine che contiene Carattere, testo, Elementi grafici, logo&#10;&#10;Descrizione generata automaticamente">
            <a:extLst>
              <a:ext uri="{FF2B5EF4-FFF2-40B4-BE49-F238E27FC236}">
                <a16:creationId xmlns:a16="http://schemas.microsoft.com/office/drawing/2014/main" id="{95E04F8C-2602-DDF5-742A-3BBF2A037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96" y="524847"/>
            <a:ext cx="2993970" cy="749147"/>
          </a:xfrm>
          <a:prstGeom prst="rect">
            <a:avLst/>
          </a:prstGeom>
        </p:spPr>
      </p:pic>
      <p:pic>
        <p:nvPicPr>
          <p:cNvPr id="5" name="Picture 6" descr="grafico_premi_2025_forecast.png">
            <a:extLst>
              <a:ext uri="{FF2B5EF4-FFF2-40B4-BE49-F238E27FC236}">
                <a16:creationId xmlns:a16="http://schemas.microsoft.com/office/drawing/2014/main" id="{8E0C25B1-75FE-D7F0-210E-4AFA887DA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39" y="1737360"/>
            <a:ext cx="585216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95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Picture 1" descr="0813e9c8-1ef0-4cb9-9f51-f49fdaf68d2d.pn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19113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0675" y="911688"/>
            <a:ext cx="8136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000" b="1">
                <a:solidFill>
                  <a:srgbClr val="3C615B"/>
                </a:solidFill>
              </a:defRPr>
            </a:pPr>
            <a:r>
              <a:rPr sz="3600" dirty="0" err="1"/>
              <a:t>Polizze</a:t>
            </a:r>
            <a:r>
              <a:rPr sz="3600" dirty="0"/>
              <a:t> Smart – </a:t>
            </a:r>
            <a:r>
              <a:rPr sz="3600" dirty="0" err="1"/>
              <a:t>Caratteristiche</a:t>
            </a:r>
            <a:r>
              <a:rPr sz="3600" dirty="0"/>
              <a:t> </a:t>
            </a:r>
            <a:r>
              <a:rPr sz="3600" dirty="0" err="1"/>
              <a:t>principali</a:t>
            </a:r>
            <a:r>
              <a:rPr sz="3600" dirty="0"/>
              <a:t> 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694063" y="1792561"/>
            <a:ext cx="710588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400" b="1">
                <a:solidFill>
                  <a:srgbClr val="282828"/>
                </a:solidFill>
              </a:defRPr>
            </a:pPr>
            <a:r>
              <a:rPr sz="1400" b="1" i="1" u="sng" dirty="0" err="1">
                <a:solidFill>
                  <a:schemeClr val="tx2">
                    <a:lumMod val="50000"/>
                  </a:schemeClr>
                </a:solidFill>
              </a:rPr>
              <a:t>Contesto</a:t>
            </a:r>
            <a:r>
              <a:rPr sz="1400" b="1" i="1" u="sng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1400" b="1" i="1" u="sng" dirty="0" err="1">
                <a:solidFill>
                  <a:schemeClr val="tx2">
                    <a:lumMod val="50000"/>
                  </a:schemeClr>
                </a:solidFill>
              </a:rPr>
              <a:t>normativo</a:t>
            </a:r>
            <a:endParaRPr sz="1400" b="1" i="1" u="sng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 sz="2400" b="1">
                <a:solidFill>
                  <a:srgbClr val="282828"/>
                </a:solidFill>
              </a:defRPr>
            </a:pPr>
            <a:r>
              <a:rPr sz="1400" b="1" dirty="0" err="1">
                <a:solidFill>
                  <a:schemeClr val="tx2">
                    <a:lumMod val="50000"/>
                  </a:schemeClr>
                </a:solidFill>
              </a:rPr>
              <a:t>Introdotte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</a:rPr>
              <a:t> dal PGRA 2025 (AIBA – ISMEA – </a:t>
            </a:r>
            <a:r>
              <a:rPr sz="1400" b="1" dirty="0" err="1">
                <a:solidFill>
                  <a:schemeClr val="tx2">
                    <a:lumMod val="50000"/>
                  </a:schemeClr>
                </a:solidFill>
              </a:rPr>
              <a:t>Ministero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1400" b="1" dirty="0" err="1">
                <a:solidFill>
                  <a:schemeClr val="tx2">
                    <a:lumMod val="50000"/>
                  </a:schemeClr>
                </a:solidFill>
              </a:rPr>
              <a:t>Agricoltura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>
              <a:defRPr sz="2400" b="1">
                <a:solidFill>
                  <a:srgbClr val="282828"/>
                </a:solidFill>
              </a:defRPr>
            </a:pPr>
            <a:r>
              <a:rPr sz="1400" b="1" dirty="0">
                <a:solidFill>
                  <a:schemeClr val="tx2">
                    <a:lumMod val="50000"/>
                  </a:schemeClr>
                </a:solidFill>
              </a:rPr>
              <a:t>per </a:t>
            </a:r>
            <a:r>
              <a:rPr sz="1400" b="1" dirty="0" err="1">
                <a:solidFill>
                  <a:schemeClr val="tx2">
                    <a:lumMod val="50000"/>
                  </a:schemeClr>
                </a:solidFill>
              </a:rPr>
              <a:t>ampliare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1400" b="1" dirty="0" err="1">
                <a:solidFill>
                  <a:schemeClr val="tx2">
                    <a:lumMod val="50000"/>
                  </a:schemeClr>
                </a:solidFill>
              </a:rPr>
              <a:t>l’accesso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1400" b="1" dirty="0" err="1">
                <a:solidFill>
                  <a:schemeClr val="tx2">
                    <a:lumMod val="50000"/>
                  </a:schemeClr>
                </a:solidFill>
              </a:rPr>
              <a:t>agli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1400" b="1" dirty="0" err="1">
                <a:solidFill>
                  <a:schemeClr val="tx2">
                    <a:lumMod val="50000"/>
                  </a:schemeClr>
                </a:solidFill>
              </a:rPr>
              <a:t>strumenti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</a:rPr>
              <a:t> di </a:t>
            </a:r>
            <a:r>
              <a:rPr sz="1400" b="1" dirty="0" err="1">
                <a:solidFill>
                  <a:schemeClr val="tx2">
                    <a:lumMod val="50000"/>
                  </a:schemeClr>
                </a:solidFill>
              </a:rPr>
              <a:t>gestione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</a:rPr>
              <a:t> del </a:t>
            </a:r>
            <a:r>
              <a:rPr sz="1400" b="1" dirty="0" err="1">
                <a:solidFill>
                  <a:schemeClr val="tx2">
                    <a:lumMod val="50000"/>
                  </a:schemeClr>
                </a:solidFill>
              </a:rPr>
              <a:t>rischio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defRPr sz="2400" b="1">
                <a:solidFill>
                  <a:srgbClr val="282828"/>
                </a:solidFill>
              </a:defRPr>
            </a:pPr>
            <a:endParaRPr sz="1400" dirty="0"/>
          </a:p>
          <a:p>
            <a:pPr marL="342900" indent="-342900">
              <a:buFont typeface="Arial" panose="020B0604020202020204" pitchFamily="34" charset="0"/>
              <a:buChar char="•"/>
              <a:defRPr sz="2400" b="1">
                <a:solidFill>
                  <a:srgbClr val="282828"/>
                </a:solidFill>
              </a:defRPr>
            </a:pPr>
            <a:r>
              <a:rPr sz="1400" b="1" i="1" u="sng" dirty="0" err="1">
                <a:solidFill>
                  <a:schemeClr val="tx2">
                    <a:lumMod val="50000"/>
                  </a:schemeClr>
                </a:solidFill>
              </a:rPr>
              <a:t>Obiettivi</a:t>
            </a:r>
            <a:endParaRPr sz="1400" b="1" i="1" u="sng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 sz="2400" b="1">
                <a:solidFill>
                  <a:srgbClr val="282828"/>
                </a:solidFill>
              </a:defRPr>
            </a:pPr>
            <a:r>
              <a:rPr sz="1400" b="1" dirty="0" err="1">
                <a:solidFill>
                  <a:schemeClr val="tx2">
                    <a:lumMod val="50000"/>
                  </a:schemeClr>
                </a:solidFill>
              </a:rPr>
              <a:t>Incentivare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1400" b="1" dirty="0" err="1">
                <a:solidFill>
                  <a:schemeClr val="tx2">
                    <a:lumMod val="50000"/>
                  </a:schemeClr>
                </a:solidFill>
              </a:rPr>
              <a:t>l’adesione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1400" b="1" dirty="0" err="1">
                <a:solidFill>
                  <a:schemeClr val="tx2">
                    <a:lumMod val="50000"/>
                  </a:schemeClr>
                </a:solidFill>
              </a:rPr>
              <a:t>delle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1400" b="1" dirty="0" err="1">
                <a:solidFill>
                  <a:schemeClr val="tx2">
                    <a:lumMod val="50000"/>
                  </a:schemeClr>
                </a:solidFill>
              </a:rPr>
              <a:t>imprese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1400" b="1" dirty="0" err="1">
                <a:solidFill>
                  <a:schemeClr val="tx2">
                    <a:lumMod val="50000"/>
                  </a:schemeClr>
                </a:solidFill>
              </a:rPr>
              <a:t>agricole</a:t>
            </a:r>
            <a:endParaRPr sz="14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 sz="2400" b="1">
                <a:solidFill>
                  <a:srgbClr val="282828"/>
                </a:solidFill>
              </a:defRPr>
            </a:pPr>
            <a:r>
              <a:rPr sz="1400" b="1" dirty="0" err="1">
                <a:solidFill>
                  <a:schemeClr val="tx2">
                    <a:lumMod val="50000"/>
                  </a:schemeClr>
                </a:solidFill>
              </a:rPr>
              <a:t>Ottimizzare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1400" b="1" dirty="0" err="1">
                <a:solidFill>
                  <a:schemeClr val="tx2">
                    <a:lumMod val="50000"/>
                  </a:schemeClr>
                </a:solidFill>
              </a:rPr>
              <a:t>l’uso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1400" b="1" dirty="0" err="1">
                <a:solidFill>
                  <a:schemeClr val="tx2">
                    <a:lumMod val="50000"/>
                  </a:schemeClr>
                </a:solidFill>
              </a:rPr>
              <a:t>delle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1400" b="1" dirty="0" err="1">
                <a:solidFill>
                  <a:schemeClr val="tx2">
                    <a:lumMod val="50000"/>
                  </a:schemeClr>
                </a:solidFill>
              </a:rPr>
              <a:t>risorse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1400" b="1" dirty="0" err="1">
                <a:solidFill>
                  <a:schemeClr val="tx2">
                    <a:lumMod val="50000"/>
                  </a:schemeClr>
                </a:solidFill>
              </a:rPr>
              <a:t>pubbliche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</a:rPr>
              <a:t> destinate ai </a:t>
            </a:r>
            <a:r>
              <a:rPr sz="1400" b="1" dirty="0" err="1">
                <a:solidFill>
                  <a:schemeClr val="tx2">
                    <a:lumMod val="50000"/>
                  </a:schemeClr>
                </a:solidFill>
              </a:rPr>
              <a:t>contributi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it-IT" sz="14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 sz="2400" b="1">
                <a:solidFill>
                  <a:srgbClr val="282828"/>
                </a:solidFill>
              </a:defRPr>
            </a:pPr>
            <a:r>
              <a:rPr sz="1400" b="1" dirty="0" err="1">
                <a:solidFill>
                  <a:schemeClr val="tx2">
                    <a:lumMod val="50000"/>
                  </a:schemeClr>
                </a:solidFill>
              </a:rPr>
              <a:t>assicurativi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defRPr sz="2400" b="1">
                <a:solidFill>
                  <a:srgbClr val="282828"/>
                </a:solidFill>
              </a:defRPr>
            </a:pPr>
            <a:endParaRPr sz="1400" dirty="0"/>
          </a:p>
          <a:p>
            <a:pPr marL="342900" indent="-342900">
              <a:buFont typeface="Arial" panose="020B0604020202020204" pitchFamily="34" charset="0"/>
              <a:buChar char="•"/>
              <a:defRPr sz="2400" b="1">
                <a:solidFill>
                  <a:srgbClr val="282828"/>
                </a:solidFill>
              </a:defRPr>
            </a:pPr>
            <a:r>
              <a:rPr sz="1400" b="1" i="1" u="sng" dirty="0" err="1">
                <a:solidFill>
                  <a:schemeClr val="tx2">
                    <a:lumMod val="50000"/>
                  </a:schemeClr>
                </a:solidFill>
              </a:rPr>
              <a:t>Coperture</a:t>
            </a:r>
            <a:endParaRPr sz="1400" b="1" i="1" u="sng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 sz="2400" b="1">
                <a:solidFill>
                  <a:srgbClr val="282828"/>
                </a:solidFill>
              </a:defRPr>
            </a:pPr>
            <a:r>
              <a:rPr sz="1400" b="1" dirty="0" err="1">
                <a:solidFill>
                  <a:schemeClr val="tx2">
                    <a:lumMod val="50000"/>
                  </a:schemeClr>
                </a:solidFill>
              </a:rPr>
              <a:t>Eventi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1400" b="1" dirty="0" err="1">
                <a:solidFill>
                  <a:schemeClr val="tx2">
                    <a:lumMod val="50000"/>
                  </a:schemeClr>
                </a:solidFill>
              </a:rPr>
              <a:t>catastrofali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sz="1400" b="1" dirty="0" err="1">
                <a:solidFill>
                  <a:schemeClr val="tx2">
                    <a:lumMod val="50000"/>
                  </a:schemeClr>
                </a:solidFill>
              </a:rPr>
              <a:t>alluvioni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sz="1400" b="1" dirty="0" err="1">
                <a:solidFill>
                  <a:schemeClr val="tx2">
                    <a:lumMod val="50000"/>
                  </a:schemeClr>
                </a:solidFill>
              </a:rPr>
              <a:t>siccità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sz="1400" b="1" dirty="0" err="1">
                <a:solidFill>
                  <a:schemeClr val="tx2">
                    <a:lumMod val="50000"/>
                  </a:schemeClr>
                </a:solidFill>
              </a:rPr>
              <a:t>gelo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sz="1400" b="1" dirty="0" err="1">
                <a:solidFill>
                  <a:schemeClr val="tx2">
                    <a:lumMod val="50000"/>
                  </a:schemeClr>
                </a:solidFill>
              </a:rPr>
              <a:t>brina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</a:rPr>
              <a:t>,grandine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 sz="2400" b="1">
                <a:solidFill>
                  <a:srgbClr val="282828"/>
                </a:solidFill>
              </a:defRPr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it-IT" sz="1400" b="1" i="1" u="sng" dirty="0">
                <a:solidFill>
                  <a:schemeClr val="tx2">
                    <a:lumMod val="50000"/>
                  </a:schemeClr>
                </a:solidFill>
              </a:rPr>
              <a:t>Valore assicurato</a:t>
            </a:r>
          </a:p>
          <a:p>
            <a:pPr>
              <a:defRPr sz="2400" b="1">
                <a:solidFill>
                  <a:srgbClr val="282828"/>
                </a:solidFill>
              </a:defRPr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</a:rPr>
              <a:t>	Basato sui costi variabili di produzione (sementi, fertilizzanti, </a:t>
            </a:r>
          </a:p>
          <a:p>
            <a:pPr>
              <a:defRPr sz="2400" b="1">
                <a:solidFill>
                  <a:srgbClr val="282828"/>
                </a:solidFill>
              </a:defRPr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</a:rPr>
              <a:t>	antiparassitari)</a:t>
            </a:r>
          </a:p>
          <a:p>
            <a:pPr>
              <a:defRPr sz="2400" b="1">
                <a:solidFill>
                  <a:srgbClr val="282828"/>
                </a:solidFill>
              </a:defRPr>
            </a:pPr>
            <a:r>
              <a:rPr lang="it-IT" sz="1400" b="1" dirty="0">
                <a:solidFill>
                  <a:schemeClr val="tx2">
                    <a:lumMod val="50000"/>
                  </a:schemeClr>
                </a:solidFill>
              </a:rPr>
              <a:t>	Calcolati con indici Fondo </a:t>
            </a:r>
            <a:r>
              <a:rPr lang="it-IT" sz="1400" b="1" dirty="0" err="1">
                <a:solidFill>
                  <a:schemeClr val="tx2">
                    <a:lumMod val="50000"/>
                  </a:schemeClr>
                </a:solidFill>
              </a:rPr>
              <a:t>Agricat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defRPr sz="2400" b="1">
                <a:solidFill>
                  <a:srgbClr val="282828"/>
                </a:solidFill>
              </a:defRPr>
            </a:pPr>
            <a:endParaRPr lang="it-IT" sz="1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400" b="1">
                <a:solidFill>
                  <a:srgbClr val="282828"/>
                </a:solidFill>
              </a:defRPr>
            </a:pPr>
            <a:r>
              <a:rPr lang="it-IT" sz="1400" i="1" u="sng" dirty="0">
                <a:solidFill>
                  <a:schemeClr val="tx2">
                    <a:lumMod val="50000"/>
                  </a:schemeClr>
                </a:solidFill>
              </a:rPr>
              <a:t>Modalità di indennizzo</a:t>
            </a:r>
          </a:p>
          <a:p>
            <a:pPr>
              <a:defRPr sz="2400" b="1">
                <a:solidFill>
                  <a:srgbClr val="282828"/>
                </a:solidFill>
              </a:defRPr>
            </a:pPr>
            <a:r>
              <a:rPr lang="it-IT" sz="1400" b="1" dirty="0">
                <a:solidFill>
                  <a:schemeClr val="tx2">
                    <a:lumMod val="50000"/>
                  </a:schemeClr>
                </a:solidFill>
              </a:rPr>
              <a:t>	Mancata resa quantitativa, complementare al Fondo </a:t>
            </a:r>
            <a:r>
              <a:rPr lang="it-IT" sz="1400" b="1" dirty="0" err="1">
                <a:solidFill>
                  <a:schemeClr val="tx2">
                    <a:lumMod val="50000"/>
                  </a:schemeClr>
                </a:solidFill>
              </a:rPr>
              <a:t>Agricat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defRPr sz="2400" b="1">
                <a:solidFill>
                  <a:srgbClr val="282828"/>
                </a:solidFill>
              </a:defRPr>
            </a:pPr>
            <a:r>
              <a:rPr lang="it-IT" sz="1400" b="1" dirty="0">
                <a:solidFill>
                  <a:schemeClr val="tx2">
                    <a:lumMod val="50000"/>
                  </a:schemeClr>
                </a:solidFill>
              </a:rPr>
              <a:t>	Previsto un limite di indennizzo superiore del 10% rispetto</a:t>
            </a:r>
          </a:p>
          <a:p>
            <a:pPr>
              <a:defRPr sz="2400" b="1">
                <a:solidFill>
                  <a:srgbClr val="282828"/>
                </a:solidFill>
              </a:defRPr>
            </a:pPr>
            <a:r>
              <a:rPr lang="it-IT" sz="1400" b="1" dirty="0">
                <a:solidFill>
                  <a:schemeClr val="tx2">
                    <a:lumMod val="50000"/>
                  </a:schemeClr>
                </a:solidFill>
              </a:rPr>
              <a:t> 	all’ordinario.</a:t>
            </a:r>
          </a:p>
          <a:p>
            <a:pPr>
              <a:defRPr sz="2400" b="1">
                <a:solidFill>
                  <a:srgbClr val="282828"/>
                </a:solidFill>
              </a:defRPr>
            </a:pPr>
            <a:endParaRPr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37467F6-31D5-C88D-254E-9F6C444D8A11}"/>
              </a:ext>
            </a:extLst>
          </p:cNvPr>
          <p:cNvSpPr txBox="1"/>
          <p:nvPr/>
        </p:nvSpPr>
        <p:spPr>
          <a:xfrm>
            <a:off x="440675" y="6525699"/>
            <a:ext cx="305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chemeClr val="accent1">
                    <a:lumMod val="75000"/>
                  </a:schemeClr>
                </a:solidFill>
              </a:rPr>
              <a:t>Cap Ferrat, 2 - 3 Ottobre 2025</a:t>
            </a:r>
          </a:p>
          <a:p>
            <a:endParaRPr lang="it-IT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magine 6" descr="Immagine che contiene Carattere, testo, Elementi grafici, logo&#10;&#10;Descrizione generata automaticamente">
            <a:extLst>
              <a:ext uri="{FF2B5EF4-FFF2-40B4-BE49-F238E27FC236}">
                <a16:creationId xmlns:a16="http://schemas.microsoft.com/office/drawing/2014/main" id="{2F08FBD9-9FE7-DF2F-A2C7-0F4D2C952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030" y="162540"/>
            <a:ext cx="2993970" cy="7491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Picture 1" descr="d1eccce8-0b8d-4e69-8c05-59ab7a0aed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456"/>
            <a:ext cx="9144000" cy="7155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523" y="1181912"/>
            <a:ext cx="9463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000" b="1">
                <a:solidFill>
                  <a:srgbClr val="3C615B"/>
                </a:solidFill>
              </a:defRPr>
            </a:pPr>
            <a:r>
              <a:rPr dirty="0"/>
              <a:t>📞 </a:t>
            </a:r>
            <a:r>
              <a:rPr dirty="0" err="1"/>
              <a:t>Contatti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341523" y="2402580"/>
            <a:ext cx="88939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282828"/>
                </a:solidFill>
              </a:defRPr>
            </a:pPr>
            <a:r>
              <a:rPr dirty="0"/>
              <a:t>📍 Corso di Porta Romana, 122 - 20122 Milano (MI)</a:t>
            </a:r>
          </a:p>
          <a:p>
            <a:pPr>
              <a:defRPr sz="2400" b="1">
                <a:solidFill>
                  <a:srgbClr val="282828"/>
                </a:solidFill>
              </a:defRPr>
            </a:pPr>
            <a:r>
              <a:rPr dirty="0"/>
              <a:t>📞 +39 02 584711</a:t>
            </a:r>
          </a:p>
          <a:p>
            <a:pPr>
              <a:defRPr sz="2400" b="1">
                <a:solidFill>
                  <a:srgbClr val="282828"/>
                </a:solidFill>
              </a:defRPr>
            </a:pPr>
            <a:r>
              <a:rPr dirty="0"/>
              <a:t>✉️ </a:t>
            </a:r>
            <a:r>
              <a:rPr lang="it-IT" dirty="0"/>
              <a:t>	</a:t>
            </a:r>
            <a:r>
              <a:rPr lang="it-IT" dirty="0" err="1"/>
              <a:t>Commerciale@ranbroker.it</a:t>
            </a:r>
            <a:endParaRPr dirty="0"/>
          </a:p>
          <a:p>
            <a:pPr>
              <a:defRPr sz="2400" b="1">
                <a:solidFill>
                  <a:srgbClr val="282828"/>
                </a:solidFill>
              </a:defRPr>
            </a:pPr>
            <a:endParaRPr dirty="0"/>
          </a:p>
          <a:p>
            <a:pPr>
              <a:defRPr sz="2400" b="1">
                <a:solidFill>
                  <a:srgbClr val="282828"/>
                </a:solidFill>
              </a:defRPr>
            </a:pPr>
            <a:r>
              <a:rPr dirty="0"/>
              <a:t>🏛️ P.IVA 12744570966 - REA 2681206</a:t>
            </a:r>
          </a:p>
          <a:p>
            <a:pPr>
              <a:defRPr sz="2400" b="1">
                <a:solidFill>
                  <a:srgbClr val="282828"/>
                </a:solidFill>
              </a:defRPr>
            </a:pPr>
            <a:r>
              <a:rPr dirty="0"/>
              <a:t>🏛️ Capitale </a:t>
            </a:r>
            <a:r>
              <a:rPr dirty="0" err="1"/>
              <a:t>Sociale</a:t>
            </a:r>
            <a:r>
              <a:rPr dirty="0"/>
              <a:t>: € 100.000,00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4B1C367-0251-71D2-AD04-51D232071818}"/>
              </a:ext>
            </a:extLst>
          </p:cNvPr>
          <p:cNvSpPr txBox="1"/>
          <p:nvPr/>
        </p:nvSpPr>
        <p:spPr>
          <a:xfrm>
            <a:off x="341523" y="6349722"/>
            <a:ext cx="4891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1" dirty="0">
                <a:solidFill>
                  <a:schemeClr val="accent1">
                    <a:lumMod val="75000"/>
                  </a:schemeClr>
                </a:solidFill>
              </a:rPr>
              <a:t>Cap Ferrat, 2 - 3 Ottobre 2025</a:t>
            </a:r>
          </a:p>
          <a:p>
            <a:endParaRPr lang="it-IT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magine 7" descr="Immagine che contiene Carattere, testo, Elementi grafici, logo&#10;&#10;Descrizione generata automaticamente">
            <a:extLst>
              <a:ext uri="{FF2B5EF4-FFF2-40B4-BE49-F238E27FC236}">
                <a16:creationId xmlns:a16="http://schemas.microsoft.com/office/drawing/2014/main" id="{541F4DED-5469-0916-6D47-D63915F47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96" y="174066"/>
            <a:ext cx="2993970" cy="7491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317</Words>
  <Application>Microsoft Macintosh PowerPoint</Application>
  <PresentationFormat>Presentazione su schermo (4:3)</PresentationFormat>
  <Paragraphs>55</Paragraphs>
  <Slides>7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Aptos</vt:lpstr>
      <vt:lpstr>Arial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Giulio Carli</cp:lastModifiedBy>
  <cp:revision>15</cp:revision>
  <dcterms:created xsi:type="dcterms:W3CDTF">2013-01-27T09:14:16Z</dcterms:created>
  <dcterms:modified xsi:type="dcterms:W3CDTF">2025-09-30T13:33:34Z</dcterms:modified>
  <cp:category/>
</cp:coreProperties>
</file>